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98" r:id="rId4"/>
    <p:sldId id="299" r:id="rId5"/>
    <p:sldId id="300" r:id="rId6"/>
    <p:sldId id="301" r:id="rId7"/>
    <p:sldId id="287" r:id="rId8"/>
    <p:sldId id="303" r:id="rId9"/>
    <p:sldId id="288" r:id="rId10"/>
    <p:sldId id="289" r:id="rId11"/>
    <p:sldId id="290" r:id="rId12"/>
    <p:sldId id="291" r:id="rId13"/>
    <p:sldId id="292" r:id="rId14"/>
    <p:sldId id="302" r:id="rId15"/>
    <p:sldId id="293" r:id="rId16"/>
    <p:sldId id="294" r:id="rId17"/>
    <p:sldId id="295" r:id="rId18"/>
    <p:sldId id="296" r:id="rId19"/>
    <p:sldId id="297" r:id="rId20"/>
    <p:sldId id="256" r:id="rId21"/>
    <p:sldId id="259" r:id="rId22"/>
    <p:sldId id="263" r:id="rId23"/>
    <p:sldId id="262" r:id="rId24"/>
    <p:sldId id="261" r:id="rId25"/>
    <p:sldId id="260" r:id="rId26"/>
    <p:sldId id="265" r:id="rId27"/>
    <p:sldId id="264" r:id="rId28"/>
    <p:sldId id="286" r:id="rId29"/>
    <p:sldId id="273" r:id="rId30"/>
    <p:sldId id="272" r:id="rId31"/>
    <p:sldId id="271" r:id="rId32"/>
    <p:sldId id="270" r:id="rId33"/>
    <p:sldId id="269" r:id="rId34"/>
    <p:sldId id="268" r:id="rId35"/>
    <p:sldId id="267" r:id="rId36"/>
    <p:sldId id="266" r:id="rId37"/>
    <p:sldId id="274"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3392C3B-88F5-4A4C-9A99-2DFD3BC477A6}" type="datetimeFigureOut">
              <a:rPr lang="ru-RU" smtClean="0"/>
              <a:t>13.09.2023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392C3B-88F5-4A4C-9A99-2DFD3BC477A6}" type="datetimeFigureOut">
              <a:rPr lang="ru-RU" smtClean="0"/>
              <a:t>13.09.2023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392C3B-88F5-4A4C-9A99-2DFD3BC477A6}" type="datetimeFigureOut">
              <a:rPr lang="ru-RU" smtClean="0"/>
              <a:t>13.09.2023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392C3B-88F5-4A4C-9A99-2DFD3BC477A6}" type="datetimeFigureOut">
              <a:rPr lang="ru-RU" smtClean="0"/>
              <a:t>13.09.2023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3392C3B-88F5-4A4C-9A99-2DFD3BC477A6}" type="datetimeFigureOut">
              <a:rPr lang="ru-RU" smtClean="0"/>
              <a:t>13.09.2023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3392C3B-88F5-4A4C-9A99-2DFD3BC477A6}" type="datetimeFigureOut">
              <a:rPr lang="ru-RU" smtClean="0"/>
              <a:t>13.09.2023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3392C3B-88F5-4A4C-9A99-2DFD3BC477A6}" type="datetimeFigureOut">
              <a:rPr lang="ru-RU" smtClean="0"/>
              <a:t>13.09.2023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3392C3B-88F5-4A4C-9A99-2DFD3BC477A6}" type="datetimeFigureOut">
              <a:rPr lang="ru-RU" smtClean="0"/>
              <a:t>13.09.2023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3392C3B-88F5-4A4C-9A99-2DFD3BC477A6}" type="datetimeFigureOut">
              <a:rPr lang="ru-RU" smtClean="0"/>
              <a:t>13.09.2023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392C3B-88F5-4A4C-9A99-2DFD3BC477A6}" type="datetimeFigureOut">
              <a:rPr lang="ru-RU" smtClean="0"/>
              <a:t>13.09.2023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392C3B-88F5-4A4C-9A99-2DFD3BC477A6}" type="datetimeFigureOut">
              <a:rPr lang="ru-RU" smtClean="0"/>
              <a:t>13.09.2023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F51D22A-9F2D-4FCC-8A86-B1CE86890A7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92C3B-88F5-4A4C-9A99-2DFD3BC477A6}" type="datetimeFigureOut">
              <a:rPr lang="ru-RU" smtClean="0"/>
              <a:t>13.09.2023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1D22A-9F2D-4FCC-8A86-B1CE86890A7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pravo.gov.ru/proxy/ips/?docbody=&amp;nd=102302527&amp;intelsearch=%CF%EE%F1%F2%E0%ED%EE%E2%EB%E5%ED%E8%E5+%CF%F0%E0%E2%E8%F2%E5%EB%FC%F1%F2%E2%E0+%D0%D4+%EE%F2+22.12.2011+%E3.+%B9+1081+%22%CE+%EB%E8%F6%E5%ED%E7%E8%F0%EE%E2%E0%ED%E8%E8+%F4%E0%F0%EC%E0%F6%E5%E2%F2%E8%F7%E5%F1%EA%EE%E9+%E4%E5%FF%F2%E5%EB%FC%ED%EE%F1%F2%E8%2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rsn-omsk.ru/download/vettrebovania.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492896"/>
            <a:ext cx="8229600" cy="1143000"/>
          </a:xfrm>
        </p:spPr>
        <p:txBody>
          <a:bodyPr>
            <a:normAutofit fontScale="90000"/>
          </a:bodyPr>
          <a:lstStyle/>
          <a:p>
            <a:r>
              <a:rPr lang="ru-RU" b="1" dirty="0">
                <a:solidFill>
                  <a:schemeClr val="tx2">
                    <a:lumMod val="75000"/>
                  </a:schemeClr>
                </a:solidFill>
              </a:rPr>
              <a:t>Ветеринарно-санитарная служба предприятий по переработке продуктов животного происхождения</a:t>
            </a:r>
            <a:r>
              <a:rPr lang="ru-RU" b="1" dirty="0"/>
              <a:t>. </a:t>
            </a:r>
            <a:endParaRPr lang="ru-RU" dirty="0"/>
          </a:p>
        </p:txBody>
      </p:sp>
      <p:sp>
        <p:nvSpPr>
          <p:cNvPr id="4" name="TextBox 3"/>
          <p:cNvSpPr txBox="1"/>
          <p:nvPr/>
        </p:nvSpPr>
        <p:spPr>
          <a:xfrm>
            <a:off x="5796136" y="764704"/>
            <a:ext cx="1819729" cy="584775"/>
          </a:xfrm>
          <a:prstGeom prst="rect">
            <a:avLst/>
          </a:prstGeom>
          <a:noFill/>
        </p:spPr>
        <p:txBody>
          <a:bodyPr wrap="none" rtlCol="0">
            <a:spAutoFit/>
          </a:bodyPr>
          <a:lstStyle/>
          <a:p>
            <a:r>
              <a:rPr lang="ru-RU" sz="3200" b="1" dirty="0" smtClean="0">
                <a:solidFill>
                  <a:schemeClr val="tx2">
                    <a:lumMod val="75000"/>
                  </a:schemeClr>
                </a:solidFill>
              </a:rPr>
              <a:t>Лекция 4</a:t>
            </a:r>
            <a:endParaRPr lang="ru-RU" sz="3200" b="1"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lstStyle/>
          <a:p>
            <a:pPr marL="0" indent="449263" algn="just">
              <a:spcBef>
                <a:spcPts val="600"/>
              </a:spcBef>
              <a:buNone/>
            </a:pPr>
            <a:r>
              <a:rPr lang="ru-RU" dirty="0" smtClean="0">
                <a:solidFill>
                  <a:srgbClr val="002060"/>
                </a:solidFill>
                <a:latin typeface="Times New Roman" panose="02020603050405020304" pitchFamily="18" charset="0"/>
                <a:cs typeface="Times New Roman" panose="02020603050405020304" pitchFamily="18" charset="0"/>
              </a:rPr>
              <a:t>Надзорные </a:t>
            </a:r>
            <a:r>
              <a:rPr lang="ru-RU" dirty="0">
                <a:solidFill>
                  <a:srgbClr val="002060"/>
                </a:solidFill>
                <a:latin typeface="Times New Roman" panose="02020603050405020304" pitchFamily="18" charset="0"/>
                <a:cs typeface="Times New Roman" panose="02020603050405020304" pitchFamily="18" charset="0"/>
              </a:rPr>
              <a:t>функции осуществляются и ветеринарными учреждениями общего назначения во главе с главным ветврачом района или города, а также </a:t>
            </a:r>
            <a:r>
              <a:rPr lang="ru-RU" dirty="0" err="1">
                <a:solidFill>
                  <a:srgbClr val="002060"/>
                </a:solidFill>
                <a:latin typeface="Times New Roman" panose="02020603050405020304" pitchFamily="18" charset="0"/>
                <a:cs typeface="Times New Roman" panose="02020603050405020304" pitchFamily="18" charset="0"/>
              </a:rPr>
              <a:t>ветспециалистами</a:t>
            </a:r>
            <a:r>
              <a:rPr lang="ru-RU" dirty="0">
                <a:solidFill>
                  <a:srgbClr val="002060"/>
                </a:solidFill>
                <a:latin typeface="Times New Roman" panose="02020603050405020304" pitchFamily="18" charset="0"/>
                <a:cs typeface="Times New Roman" panose="02020603050405020304" pitchFamily="18" charset="0"/>
              </a:rPr>
              <a:t> района, городских ветстанций, ветлабораторий, участковых ветлечебниц, вышестоящих ветеринарных органов, </a:t>
            </a:r>
            <a:r>
              <a:rPr lang="ru-RU" dirty="0" err="1">
                <a:solidFill>
                  <a:srgbClr val="002060"/>
                </a:solidFill>
                <a:latin typeface="Times New Roman" panose="02020603050405020304" pitchFamily="18" charset="0"/>
                <a:cs typeface="Times New Roman" panose="02020603050405020304" pitchFamily="18" charset="0"/>
              </a:rPr>
              <a:t>ветспециалистами</a:t>
            </a:r>
            <a:r>
              <a:rPr lang="ru-RU" dirty="0">
                <a:solidFill>
                  <a:srgbClr val="002060"/>
                </a:solidFill>
                <a:latin typeface="Times New Roman" panose="02020603050405020304" pitchFamily="18" charset="0"/>
                <a:cs typeface="Times New Roman" panose="02020603050405020304" pitchFamily="18" charset="0"/>
              </a:rPr>
              <a:t> хозяйств и предприятий.</a:t>
            </a:r>
          </a:p>
        </p:txBody>
      </p:sp>
    </p:spTree>
    <p:extLst>
      <p:ext uri="{BB962C8B-B14F-4D97-AF65-F5344CB8AC3E}">
        <p14:creationId xmlns:p14="http://schemas.microsoft.com/office/powerpoint/2010/main" val="3419906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fontScale="85000" lnSpcReduction="20000"/>
          </a:bodyPr>
          <a:lstStyle/>
          <a:p>
            <a:pPr marL="90488" indent="539750" algn="just">
              <a:lnSpc>
                <a:spcPct val="11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По методам работы и в организационном отношении различают государственный и производственный (ведомственный) ветеринарно-санитарный надзор. В первом случае его осуществляют представители государственной ветслужбы, во втором - </a:t>
            </a:r>
            <a:r>
              <a:rPr lang="ru-RU" dirty="0" err="1">
                <a:solidFill>
                  <a:srgbClr val="002060"/>
                </a:solidFill>
                <a:latin typeface="Times New Roman" panose="02020603050405020304" pitchFamily="18" charset="0"/>
                <a:cs typeface="Times New Roman" panose="02020603050405020304" pitchFamily="18" charset="0"/>
              </a:rPr>
              <a:t>ветспециалисты</a:t>
            </a:r>
            <a:r>
              <a:rPr lang="ru-RU" dirty="0">
                <a:solidFill>
                  <a:srgbClr val="002060"/>
                </a:solidFill>
                <a:latin typeface="Times New Roman" panose="02020603050405020304" pitchFamily="18" charset="0"/>
                <a:cs typeface="Times New Roman" panose="02020603050405020304" pitchFamily="18" charset="0"/>
              </a:rPr>
              <a:t> хозяйств, предприятий, которые обслуживают. Учреждения и организации </a:t>
            </a:r>
            <a:r>
              <a:rPr lang="ru-RU" dirty="0" err="1">
                <a:solidFill>
                  <a:srgbClr val="002060"/>
                </a:solidFill>
                <a:latin typeface="Times New Roman" panose="02020603050405020304" pitchFamily="18" charset="0"/>
                <a:cs typeface="Times New Roman" panose="02020603050405020304" pitchFamily="18" charset="0"/>
              </a:rPr>
              <a:t>госветсети</a:t>
            </a:r>
            <a:r>
              <a:rPr lang="ru-RU" dirty="0">
                <a:solidFill>
                  <a:srgbClr val="002060"/>
                </a:solidFill>
                <a:latin typeface="Times New Roman" panose="02020603050405020304" pitchFamily="18" charset="0"/>
                <a:cs typeface="Times New Roman" panose="02020603050405020304" pitchFamily="18" charset="0"/>
              </a:rPr>
              <a:t>, проводя надзорные (контрольные) проверки, не испытывают административной зависимости от руководителей контролируемых ими объектов. В своих действиях они руководствуются только Законом "</a:t>
            </a:r>
            <a:r>
              <a:rPr lang="ru-RU" b="1" dirty="0">
                <a:solidFill>
                  <a:srgbClr val="002060"/>
                </a:solidFill>
                <a:latin typeface="Times New Roman" panose="02020603050405020304" pitchFamily="18" charset="0"/>
                <a:cs typeface="Times New Roman" panose="02020603050405020304" pitchFamily="18" charset="0"/>
              </a:rPr>
              <a:t>О ветеринарном деле</a:t>
            </a:r>
            <a:r>
              <a:rPr lang="ru-RU" dirty="0">
                <a:solidFill>
                  <a:srgbClr val="002060"/>
                </a:solidFill>
                <a:latin typeface="Times New Roman" panose="02020603050405020304" pitchFamily="18" charset="0"/>
                <a:cs typeface="Times New Roman" panose="02020603050405020304" pitchFamily="18" charset="0"/>
              </a:rPr>
              <a:t>" и </a:t>
            </a:r>
            <a:r>
              <a:rPr lang="ru-RU" b="1" dirty="0">
                <a:solidFill>
                  <a:srgbClr val="002060"/>
                </a:solidFill>
                <a:latin typeface="Times New Roman" panose="02020603050405020304" pitchFamily="18" charset="0"/>
                <a:cs typeface="Times New Roman" panose="02020603050405020304" pitchFamily="18" charset="0"/>
              </a:rPr>
              <a:t>Ветеринарным уставом РФ </a:t>
            </a:r>
            <a:r>
              <a:rPr lang="ru-RU" dirty="0">
                <a:solidFill>
                  <a:srgbClr val="002060"/>
                </a:solidFill>
                <a:latin typeface="Times New Roman" panose="02020603050405020304" pitchFamily="18" charset="0"/>
                <a:cs typeface="Times New Roman" panose="02020603050405020304" pitchFamily="18" charset="0"/>
              </a:rPr>
              <a:t>соответствующими инструкциями, правилами и т. д.</a:t>
            </a:r>
            <a:endParaRPr lang="ru-RU"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269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0"/>
            <a:ext cx="9036496" cy="6984776"/>
          </a:xfrm>
        </p:spPr>
        <p:txBody>
          <a:bodyPr>
            <a:normAutofit fontScale="62500" lnSpcReduction="20000"/>
          </a:bodyPr>
          <a:lstStyle/>
          <a:p>
            <a:pPr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К </a:t>
            </a:r>
            <a:r>
              <a:rPr lang="ru-RU" dirty="0">
                <a:solidFill>
                  <a:srgbClr val="002060"/>
                </a:solidFill>
                <a:latin typeface="Times New Roman" panose="02020603050405020304" pitchFamily="18" charset="0"/>
                <a:cs typeface="Times New Roman" panose="02020603050405020304" pitchFamily="18" charset="0"/>
              </a:rPr>
              <a:t>объектам ветеринарно-санитарного надзора относятся</a:t>
            </a:r>
            <a:r>
              <a:rPr lang="ru-RU" dirty="0" smtClean="0">
                <a:solidFill>
                  <a:srgbClr val="002060"/>
                </a:solidFill>
                <a:latin typeface="Times New Roman" panose="02020603050405020304" pitchFamily="18" charset="0"/>
                <a:cs typeface="Times New Roman" panose="02020603050405020304" pitchFamily="18" charset="0"/>
              </a:rPr>
              <a:t>:</a:t>
            </a:r>
          </a:p>
          <a:p>
            <a:pPr algn="just">
              <a:lnSpc>
                <a:spcPct val="120000"/>
              </a:lnSpc>
              <a:spcBef>
                <a:spcPts val="0"/>
              </a:spcBef>
              <a:buNone/>
            </a:pPr>
            <a:endParaRPr lang="ru-RU" dirty="0">
              <a:solidFill>
                <a:srgbClr val="002060"/>
              </a:solidFill>
              <a:latin typeface="Times New Roman" panose="02020603050405020304" pitchFamily="18" charset="0"/>
              <a:cs typeface="Times New Roman" panose="02020603050405020304" pitchFamily="18" charset="0"/>
            </a:endParaRPr>
          </a:p>
          <a:p>
            <a:pPr algn="just">
              <a:lnSpc>
                <a:spcPct val="12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животноводческие </a:t>
            </a:r>
            <a:r>
              <a:rPr lang="ru-RU" dirty="0">
                <a:solidFill>
                  <a:srgbClr val="002060"/>
                </a:solidFill>
                <a:latin typeface="Times New Roman" panose="02020603050405020304" pitchFamily="18" charset="0"/>
                <a:cs typeface="Times New Roman" panose="02020603050405020304" pitchFamily="18" charset="0"/>
              </a:rPr>
              <a:t>хозяйства (включая комплексы, птицефабрики, и др.), а в них все виды животных, в том числе промысловых зверей, птиц, пчел и рыб; </a:t>
            </a:r>
            <a:endParaRPr lang="ru-RU" dirty="0" smtClean="0">
              <a:solidFill>
                <a:srgbClr val="002060"/>
              </a:solidFill>
              <a:latin typeface="Times New Roman" panose="02020603050405020304" pitchFamily="18" charset="0"/>
              <a:cs typeface="Times New Roman" panose="02020603050405020304" pitchFamily="18" charset="0"/>
            </a:endParaRPr>
          </a:p>
          <a:p>
            <a:pPr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       помещения </a:t>
            </a:r>
            <a:r>
              <a:rPr lang="ru-RU" dirty="0">
                <a:solidFill>
                  <a:srgbClr val="002060"/>
                </a:solidFill>
                <a:latin typeface="Times New Roman" panose="02020603050405020304" pitchFamily="18" charset="0"/>
                <a:cs typeface="Times New Roman" panose="02020603050405020304" pitchFamily="18" charset="0"/>
              </a:rPr>
              <a:t>для животных, </a:t>
            </a:r>
            <a:r>
              <a:rPr lang="ru-RU" dirty="0" err="1">
                <a:solidFill>
                  <a:srgbClr val="002060"/>
                </a:solidFill>
                <a:latin typeface="Times New Roman" panose="02020603050405020304" pitchFamily="18" charset="0"/>
                <a:cs typeface="Times New Roman" panose="02020603050405020304" pitchFamily="18" charset="0"/>
              </a:rPr>
              <a:t>прифермские</a:t>
            </a:r>
            <a:r>
              <a:rPr lang="ru-RU" dirty="0">
                <a:solidFill>
                  <a:srgbClr val="002060"/>
                </a:solidFill>
                <a:latin typeface="Times New Roman" panose="02020603050405020304" pitchFamily="18" charset="0"/>
                <a:cs typeface="Times New Roman" panose="02020603050405020304" pitchFamily="18" charset="0"/>
              </a:rPr>
              <a:t> территории; </a:t>
            </a:r>
            <a:endParaRPr lang="ru-RU" dirty="0" smtClean="0">
              <a:solidFill>
                <a:srgbClr val="002060"/>
              </a:solidFill>
              <a:latin typeface="Times New Roman" panose="02020603050405020304" pitchFamily="18" charset="0"/>
              <a:cs typeface="Times New Roman" panose="02020603050405020304" pitchFamily="18" charset="0"/>
            </a:endParaRPr>
          </a:p>
          <a:p>
            <a:pPr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       навозохранилища</a:t>
            </a:r>
            <a:r>
              <a:rPr lang="ru-RU" dirty="0">
                <a:solidFill>
                  <a:srgbClr val="002060"/>
                </a:solidFill>
                <a:latin typeface="Times New Roman" panose="02020603050405020304" pitchFamily="18" charset="0"/>
                <a:cs typeface="Times New Roman" panose="02020603050405020304" pitchFamily="18" charset="0"/>
              </a:rPr>
              <a:t>; пастбища; водоемы силосно-сенажные сооружения; кормокухни; фуражные склады; предметы ухода за животными; транспортные средства; корма для животных (фураж, вода); продукты и сырье животного происхождения (молоко, мясо, яйца, шерсть и др.); убойные пункты, утилизационные установки и места для уборки трупов животных (биотермические ямы, скотомогильники);</a:t>
            </a:r>
          </a:p>
          <a:p>
            <a:pPr algn="just">
              <a:lnSpc>
                <a:spcPct val="12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базы </a:t>
            </a:r>
            <a:r>
              <a:rPr lang="ru-RU" dirty="0">
                <a:solidFill>
                  <a:srgbClr val="002060"/>
                </a:solidFill>
                <a:latin typeface="Times New Roman" panose="02020603050405020304" pitchFamily="18" charset="0"/>
                <a:cs typeface="Times New Roman" panose="02020603050405020304" pitchFamily="18" charset="0"/>
              </a:rPr>
              <a:t>и склады фуража (территория, хранилища, фураж);</a:t>
            </a:r>
          </a:p>
          <a:p>
            <a:pPr algn="just">
              <a:lnSpc>
                <a:spcPct val="120000"/>
              </a:lnSpc>
              <a:spcBef>
                <a:spcPts val="0"/>
              </a:spcBef>
            </a:pPr>
            <a:r>
              <a:rPr lang="ru-RU" dirty="0">
                <a:solidFill>
                  <a:srgbClr val="002060"/>
                </a:solidFill>
                <a:latin typeface="Times New Roman" panose="02020603050405020304" pitchFamily="18" charset="0"/>
                <a:cs typeface="Times New Roman" panose="02020603050405020304" pitchFamily="18" charset="0"/>
              </a:rPr>
              <a:t>на транспорте и государственной границе: транспортные средства (вагоны, самолеты, автомашины) для перевозки животных, продуктов и сырья; погрузочно-выгрузочные площадки и оборудование; водопойные колонки; места обезвреживания навоза; животные (включая птиц и промысловых зверей); мясо, рыба, яйца и другие продукты, сырье животного происхождения.</a:t>
            </a:r>
          </a:p>
          <a:p>
            <a:pPr algn="just">
              <a:lnSpc>
                <a:spcPct val="12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рынки и базары (места торговли скотом, птицей, рыбой, продуктами животного происхождения); животные (включая птиц); мясо, молоко, яйца, рыба, мясные, молочные, рыбные и другие продукты и сырье животного происхождения, мед, грибы и другие растительные продукты</a:t>
            </a:r>
            <a:r>
              <a:rPr lang="ru-RU" dirty="0" smtClean="0">
                <a:solidFill>
                  <a:srgbClr val="002060"/>
                </a:solidFill>
                <a:latin typeface="Times New Roman" panose="02020603050405020304" pitchFamily="18" charset="0"/>
                <a:cs typeface="Times New Roman" panose="02020603050405020304" pitchFamily="18" charset="0"/>
              </a:rPr>
              <a:t>;</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7149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60648"/>
            <a:ext cx="8892480" cy="6408712"/>
          </a:xfrm>
        </p:spPr>
        <p:txBody>
          <a:bodyPr>
            <a:normAutofit fontScale="77500" lnSpcReduction="20000"/>
          </a:bodyPr>
          <a:lstStyle/>
          <a:p>
            <a:pPr algn="just">
              <a:lnSpc>
                <a:spcPct val="12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 предприятия по убою животных, переработке и хранению мяса и мясных продуктов: мясокомбинаты, птицекомбинаты, бойни, убойные пункты, холодильники, колбасные и консервные заводы, фабрики (территория, производственные и складские помещения, погрузочные и выгрузочные площадки, водоснабжение, канализационное оборудование, межцеховой транспорт; убойные животные; туши и отдельные их части; консервные и колбасные изделия, шкуры; кости, рога и копыта; конский волос; </a:t>
            </a:r>
            <a:r>
              <a:rPr lang="ru-RU" dirty="0" err="1" smtClean="0">
                <a:solidFill>
                  <a:srgbClr val="002060"/>
                </a:solidFill>
                <a:latin typeface="Times New Roman" panose="02020603050405020304" pitchFamily="18" charset="0"/>
                <a:cs typeface="Times New Roman" panose="02020603050405020304" pitchFamily="18" charset="0"/>
              </a:rPr>
              <a:t>каныга</a:t>
            </a:r>
            <a:r>
              <a:rPr lang="ru-RU" dirty="0" smtClean="0">
                <a:solidFill>
                  <a:srgbClr val="002060"/>
                </a:solidFill>
                <a:latin typeface="Times New Roman" panose="02020603050405020304" pitchFamily="18" charset="0"/>
                <a:cs typeface="Times New Roman" panose="02020603050405020304" pitchFamily="18" charset="0"/>
              </a:rPr>
              <a:t> и т.п.).ветеринарный государственный санитария надзор</a:t>
            </a:r>
          </a:p>
          <a:p>
            <a:pPr algn="just">
              <a:lnSpc>
                <a:spcPct val="120000"/>
              </a:lnSpc>
              <a:spcBef>
                <a:spcPts val="0"/>
              </a:spcBef>
              <a:buNone/>
            </a:pPr>
            <a:endParaRPr lang="ru-RU" dirty="0" smtClean="0">
              <a:solidFill>
                <a:srgbClr val="002060"/>
              </a:solidFill>
              <a:latin typeface="Times New Roman" panose="02020603050405020304" pitchFamily="18" charset="0"/>
              <a:cs typeface="Times New Roman" panose="02020603050405020304" pitchFamily="18" charset="0"/>
            </a:endParaRPr>
          </a:p>
          <a:p>
            <a:pPr algn="just">
              <a:lnSpc>
                <a:spcPct val="120000"/>
              </a:lnSpc>
              <a:spcBef>
                <a:spcPts val="0"/>
              </a:spcBef>
            </a:pPr>
            <a:r>
              <a:rPr lang="ru-RU" dirty="0" smtClean="0">
                <a:solidFill>
                  <a:srgbClr val="002060"/>
                </a:solidFill>
                <a:latin typeface="Times New Roman" panose="02020603050405020304" pitchFamily="18" charset="0"/>
                <a:cs typeface="Times New Roman" panose="02020603050405020304" pitchFamily="18" charset="0"/>
              </a:rPr>
              <a:t> предприятия по заготовке и переработке молока и молочных продуктов: молочные, сыроваренные предприятия (территория, производственные и складские помещения, оборудование, инвентарь, транспортные средства, продукция).</a:t>
            </a:r>
          </a:p>
          <a:p>
            <a:pPr algn="just">
              <a:lnSpc>
                <a:spcPct val="120000"/>
              </a:lnSpc>
              <a:spcBef>
                <a:spcPts val="0"/>
              </a:spcBef>
              <a:buNone/>
            </a:pPr>
            <a:endParaRPr lang="ru-RU" dirty="0" smtClean="0">
              <a:solidFill>
                <a:srgbClr val="002060"/>
              </a:solidFill>
              <a:latin typeface="Times New Roman" panose="02020603050405020304" pitchFamily="18" charset="0"/>
              <a:cs typeface="Times New Roman" panose="02020603050405020304" pitchFamily="18" charset="0"/>
            </a:endParaRPr>
          </a:p>
          <a:p>
            <a:pPr algn="just">
              <a:buNone/>
            </a:pPr>
            <a:endParaRPr lang="ru-RU" dirty="0">
              <a:solidFill>
                <a:schemeClr val="tx2">
                  <a:lumMod val="75000"/>
                </a:schemeClr>
              </a:solidFill>
            </a:endParaRPr>
          </a:p>
        </p:txBody>
      </p:sp>
    </p:spTree>
    <p:extLst>
      <p:ext uri="{BB962C8B-B14F-4D97-AF65-F5344CB8AC3E}">
        <p14:creationId xmlns:p14="http://schemas.microsoft.com/office/powerpoint/2010/main" val="2651696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88640"/>
            <a:ext cx="8229600" cy="4525963"/>
          </a:xfrm>
        </p:spPr>
        <p:txBody>
          <a:bodyPr>
            <a:noAutofit/>
          </a:bodyPr>
          <a:lstStyle/>
          <a:p>
            <a:pPr algn="just">
              <a:lnSpc>
                <a:spcPct val="120000"/>
              </a:lnSpc>
              <a:spcBef>
                <a:spcPts val="0"/>
              </a:spcBef>
            </a:pPr>
            <a:r>
              <a:rPr lang="ru-RU" sz="2200" dirty="0">
                <a:solidFill>
                  <a:srgbClr val="002060"/>
                </a:solidFill>
                <a:latin typeface="Times New Roman" panose="02020603050405020304" pitchFamily="18" charset="0"/>
                <a:cs typeface="Times New Roman" panose="02020603050405020304" pitchFamily="18" charset="0"/>
              </a:rPr>
              <a:t>предприятия по заготовке, хранению и переработке сырья животного происхождения: заготовительные базы, приемные пункты, кожевенные склады и заводы; шубные предприятия, перерабатывающие шерсть, волос, щетину; костеобрабатывающие и утилизационные заводы (территория, производственные и складские помещения, погрузочные и выгрузочные площадки, канализационное оборудование): к объектам ветеринарно-санитарной экспертизы в промышленности, перерабатывающей сырье животного происхождения, относятся: невыделанное кожевенное, меховое и пушное сырье, шерсть, волос; пух животных, птичье перо и пух; щетина; невыделанные кости, рога и копыта; мясокостная мука и костная</a:t>
            </a:r>
            <a:r>
              <a:rPr lang="ru-RU" sz="2200" dirty="0" smtClean="0">
                <a:solidFill>
                  <a:srgbClr val="002060"/>
                </a:solidFill>
                <a:latin typeface="Times New Roman" panose="02020603050405020304" pitchFamily="18" charset="0"/>
                <a:cs typeface="Times New Roman" panose="02020603050405020304" pitchFamily="18" charset="0"/>
              </a:rPr>
              <a:t>;</a:t>
            </a:r>
            <a:endParaRPr lang="ru-RU" sz="2200" dirty="0">
              <a:solidFill>
                <a:srgbClr val="002060"/>
              </a:solidFill>
              <a:latin typeface="Times New Roman" panose="02020603050405020304" pitchFamily="18" charset="0"/>
              <a:cs typeface="Times New Roman" panose="02020603050405020304" pitchFamily="18" charset="0"/>
            </a:endParaRPr>
          </a:p>
          <a:p>
            <a:pPr algn="just">
              <a:lnSpc>
                <a:spcPct val="120000"/>
              </a:lnSpc>
              <a:spcBef>
                <a:spcPts val="0"/>
              </a:spcBef>
            </a:pPr>
            <a:r>
              <a:rPr lang="ru-RU" sz="2200" dirty="0">
                <a:solidFill>
                  <a:srgbClr val="002060"/>
                </a:solidFill>
                <a:latin typeface="Times New Roman" panose="02020603050405020304" pitchFamily="18" charset="0"/>
                <a:cs typeface="Times New Roman" panose="02020603050405020304" pitchFamily="18" charset="0"/>
              </a:rPr>
              <a:t> </a:t>
            </a:r>
            <a:r>
              <a:rPr lang="ru-RU" sz="2200" dirty="0" err="1">
                <a:solidFill>
                  <a:srgbClr val="002060"/>
                </a:solidFill>
                <a:latin typeface="Times New Roman" panose="02020603050405020304" pitchFamily="18" charset="0"/>
                <a:cs typeface="Times New Roman" panose="02020603050405020304" pitchFamily="18" charset="0"/>
              </a:rPr>
              <a:t>рыбохозяйственные</a:t>
            </a:r>
            <a:r>
              <a:rPr lang="ru-RU" sz="2200" dirty="0">
                <a:solidFill>
                  <a:srgbClr val="002060"/>
                </a:solidFill>
                <a:latin typeface="Times New Roman" panose="02020603050405020304" pitchFamily="18" charset="0"/>
                <a:cs typeface="Times New Roman" panose="02020603050405020304" pitchFamily="18" charset="0"/>
              </a:rPr>
              <a:t> водоемы.</a:t>
            </a:r>
          </a:p>
          <a:p>
            <a:pPr algn="just">
              <a:lnSpc>
                <a:spcPct val="120000"/>
              </a:lnSpc>
              <a:spcBef>
                <a:spcPts val="0"/>
              </a:spcBef>
            </a:pPr>
            <a:r>
              <a:rPr lang="ru-RU" sz="2200" dirty="0" smtClean="0">
                <a:solidFill>
                  <a:srgbClr val="002060"/>
                </a:solidFill>
                <a:latin typeface="Times New Roman" panose="02020603050405020304" pitchFamily="18" charset="0"/>
                <a:cs typeface="Times New Roman" panose="02020603050405020304" pitchFamily="18" charset="0"/>
              </a:rPr>
              <a:t> </a:t>
            </a:r>
            <a:r>
              <a:rPr lang="ru-RU" sz="2200" dirty="0">
                <a:solidFill>
                  <a:srgbClr val="002060"/>
                </a:solidFill>
                <a:latin typeface="Times New Roman" panose="02020603050405020304" pitchFamily="18" charset="0"/>
                <a:cs typeface="Times New Roman" panose="02020603050405020304" pitchFamily="18" charset="0"/>
              </a:rPr>
              <a:t>зоопарки, виварии, </a:t>
            </a:r>
            <a:r>
              <a:rPr lang="ru-RU" sz="2200" dirty="0" err="1">
                <a:solidFill>
                  <a:srgbClr val="002060"/>
                </a:solidFill>
                <a:latin typeface="Times New Roman" panose="02020603050405020304" pitchFamily="18" charset="0"/>
                <a:cs typeface="Times New Roman" panose="02020603050405020304" pitchFamily="18" charset="0"/>
              </a:rPr>
              <a:t>собакопитомники</a:t>
            </a:r>
            <a:r>
              <a:rPr lang="ru-RU" sz="2200" dirty="0">
                <a:solidFill>
                  <a:srgbClr val="002060"/>
                </a:solidFill>
                <a:latin typeface="Times New Roman" panose="02020603050405020304" pitchFamily="18" charset="0"/>
                <a:cs typeface="Times New Roman" panose="02020603050405020304" pitchFamily="18" charset="0"/>
              </a:rPr>
              <a:t>, цирки.</a:t>
            </a:r>
          </a:p>
          <a:p>
            <a:endParaRPr lang="ru-RU"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538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908720"/>
            <a:ext cx="8229600" cy="5649491"/>
          </a:xfrm>
        </p:spPr>
        <p:txBody>
          <a:bodyPr>
            <a:normAutofit fontScale="92500"/>
          </a:bodyPr>
          <a:lstStyle/>
          <a:p>
            <a:pPr marL="0" indent="539750" algn="just">
              <a:spcBef>
                <a:spcPts val="0"/>
              </a:spcBef>
              <a:buNone/>
            </a:pPr>
            <a:r>
              <a:rPr lang="ru-RU" dirty="0">
                <a:solidFill>
                  <a:srgbClr val="002060"/>
                </a:solidFill>
                <a:latin typeface="Times New Roman" panose="02020603050405020304" pitchFamily="18" charset="0"/>
                <a:cs typeface="Times New Roman" panose="02020603050405020304" pitchFamily="18" charset="0"/>
              </a:rPr>
              <a:t>В зависимости от объектов и целей ветеринарного надзора используются следующие методы и приемы его осуществления: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539750" algn="just">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регулярное </a:t>
            </a:r>
            <a:r>
              <a:rPr lang="ru-RU" dirty="0">
                <a:solidFill>
                  <a:srgbClr val="002060"/>
                </a:solidFill>
                <a:latin typeface="Times New Roman" panose="02020603050405020304" pitchFamily="18" charset="0"/>
                <a:cs typeface="Times New Roman" panose="02020603050405020304" pitchFamily="18" charset="0"/>
              </a:rPr>
              <a:t>(постоянное или периодическое) наблюдение за объектами ветнадзора;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539750" algn="just">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проверки</a:t>
            </a:r>
            <a:r>
              <a:rPr lang="ru-RU" dirty="0">
                <a:solidFill>
                  <a:srgbClr val="002060"/>
                </a:solidFill>
                <a:latin typeface="Times New Roman" panose="02020603050405020304" pitchFamily="18" charset="0"/>
                <a:cs typeface="Times New Roman" panose="02020603050405020304" pitchFamily="18" charset="0"/>
              </a:rPr>
              <a:t>, обследования, осмотры; специальные исследования;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539750" algn="just">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ветеринарно-санитарная </a:t>
            </a:r>
            <a:r>
              <a:rPr lang="ru-RU" dirty="0">
                <a:solidFill>
                  <a:srgbClr val="002060"/>
                </a:solidFill>
                <a:latin typeface="Times New Roman" panose="02020603050405020304" pitchFamily="18" charset="0"/>
                <a:cs typeface="Times New Roman" panose="02020603050405020304" pitchFamily="18" charset="0"/>
              </a:rPr>
              <a:t>экспертиза объектов; </a:t>
            </a:r>
            <a:endParaRPr lang="ru-RU" dirty="0" smtClean="0">
              <a:solidFill>
                <a:srgbClr val="002060"/>
              </a:solidFill>
              <a:latin typeface="Times New Roman" panose="02020603050405020304" pitchFamily="18" charset="0"/>
              <a:cs typeface="Times New Roman" panose="02020603050405020304" pitchFamily="18" charset="0"/>
            </a:endParaRPr>
          </a:p>
          <a:p>
            <a:pPr marL="0" indent="539750" algn="just">
              <a:spcBef>
                <a:spcPts val="0"/>
              </a:spcBef>
              <a:buFontTx/>
              <a:buChar char="-"/>
            </a:pPr>
            <a:r>
              <a:rPr lang="ru-RU" dirty="0" smtClean="0">
                <a:solidFill>
                  <a:srgbClr val="002060"/>
                </a:solidFill>
                <a:latin typeface="Times New Roman" panose="02020603050405020304" pitchFamily="18" charset="0"/>
                <a:cs typeface="Times New Roman" panose="02020603050405020304" pitchFamily="18" charset="0"/>
              </a:rPr>
              <a:t>проверка </a:t>
            </a:r>
            <a:r>
              <a:rPr lang="ru-RU" dirty="0">
                <a:solidFill>
                  <a:srgbClr val="002060"/>
                </a:solidFill>
                <a:latin typeface="Times New Roman" panose="02020603050405020304" pitchFamily="18" charset="0"/>
                <a:cs typeface="Times New Roman" panose="02020603050405020304" pitchFamily="18" charset="0"/>
              </a:rPr>
              <a:t>соответствующих документальных данных.</a:t>
            </a:r>
          </a:p>
        </p:txBody>
      </p:sp>
    </p:spTree>
    <p:extLst>
      <p:ext uri="{BB962C8B-B14F-4D97-AF65-F5344CB8AC3E}">
        <p14:creationId xmlns:p14="http://schemas.microsoft.com/office/powerpoint/2010/main" val="3329413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rmAutofit fontScale="77500" lnSpcReduction="20000"/>
          </a:bodyPr>
          <a:lstStyle/>
          <a:p>
            <a:pPr marL="90488" indent="628650"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Д</a:t>
            </a:r>
            <a:r>
              <a:rPr lang="ru-RU" dirty="0" smtClean="0">
                <a:solidFill>
                  <a:srgbClr val="002060"/>
                </a:solidFill>
                <a:latin typeface="Times New Roman" panose="02020603050405020304" pitchFamily="18" charset="0"/>
                <a:cs typeface="Times New Roman" panose="02020603050405020304" pitchFamily="18" charset="0"/>
              </a:rPr>
              <a:t>анные </a:t>
            </a:r>
            <a:r>
              <a:rPr lang="ru-RU" dirty="0">
                <a:solidFill>
                  <a:srgbClr val="002060"/>
                </a:solidFill>
                <a:latin typeface="Times New Roman" panose="02020603050405020304" pitchFamily="18" charset="0"/>
                <a:cs typeface="Times New Roman" panose="02020603050405020304" pitchFamily="18" charset="0"/>
              </a:rPr>
              <a:t>методы ветнадзора используются чаще всего в различных сочетаниях между собой, комплексно. Надзор будет эффективным только тогда, когда он ведется систематически, целенаправленно, принципиально, когда </a:t>
            </a:r>
            <a:r>
              <a:rPr lang="ru-RU" dirty="0" err="1">
                <a:solidFill>
                  <a:srgbClr val="002060"/>
                </a:solidFill>
                <a:latin typeface="Times New Roman" panose="02020603050405020304" pitchFamily="18" charset="0"/>
                <a:cs typeface="Times New Roman" panose="02020603050405020304" pitchFamily="18" charset="0"/>
              </a:rPr>
              <a:t>ветспециалистами</a:t>
            </a:r>
            <a:r>
              <a:rPr lang="ru-RU" dirty="0">
                <a:solidFill>
                  <a:srgbClr val="002060"/>
                </a:solidFill>
                <a:latin typeface="Times New Roman" panose="02020603050405020304" pitchFamily="18" charset="0"/>
                <a:cs typeface="Times New Roman" panose="02020603050405020304" pitchFamily="18" charset="0"/>
              </a:rPr>
              <a:t> не упускается даже малейший случай оценки состояния того или иного объекта, С другой стороны, действенность надзора во многом зависит от того, какие меры по его результатам принимаются заинтересованными должностными лицами, от которых зависит возможность исправления выявленных нарушений. Вместе с тем, одной информации итогов надзорной проверки недостаточно. Необходимо поинтересоваться - какие же меры все-таки приняты, что сделано, чтобы не только устранить, но и впредь не допускать грубых нарушений действующих ветеринарно-санитарных правил и производственных технологий.</a:t>
            </a:r>
          </a:p>
        </p:txBody>
      </p:sp>
    </p:spTree>
    <p:extLst>
      <p:ext uri="{BB962C8B-B14F-4D97-AF65-F5344CB8AC3E}">
        <p14:creationId xmlns:p14="http://schemas.microsoft.com/office/powerpoint/2010/main" val="2069469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548680"/>
            <a:ext cx="8435280" cy="5976664"/>
          </a:xfrm>
        </p:spPr>
        <p:txBody>
          <a:bodyPr>
            <a:normAutofit fontScale="77500" lnSpcReduction="20000"/>
          </a:bodyPr>
          <a:lstStyle/>
          <a:p>
            <a:pPr marL="179388" indent="539750" algn="just">
              <a:lnSpc>
                <a:spcPct val="120000"/>
              </a:lnSpc>
              <a:spcBef>
                <a:spcPts val="0"/>
              </a:spcBef>
              <a:buNone/>
            </a:pPr>
            <a:r>
              <a:rPr lang="ru-RU" dirty="0" smtClean="0">
                <a:solidFill>
                  <a:srgbClr val="002060"/>
                </a:solidFill>
                <a:latin typeface="Times New Roman" panose="02020603050405020304" pitchFamily="18" charset="0"/>
                <a:cs typeface="Times New Roman" panose="02020603050405020304" pitchFamily="18" charset="0"/>
              </a:rPr>
              <a:t>Обязанности:</a:t>
            </a:r>
          </a:p>
          <a:p>
            <a:pPr marL="179388" indent="539750" algn="just">
              <a:lnSpc>
                <a:spcPct val="120000"/>
              </a:lnSpc>
              <a:spcBef>
                <a:spcPts val="0"/>
              </a:spcBef>
              <a:buNone/>
            </a:pPr>
            <a:endParaRPr lang="ru-RU" dirty="0" smtClean="0">
              <a:solidFill>
                <a:srgbClr val="002060"/>
              </a:solidFill>
              <a:latin typeface="Times New Roman" panose="02020603050405020304" pitchFamily="18" charset="0"/>
              <a:cs typeface="Times New Roman" panose="02020603050405020304" pitchFamily="18" charset="0"/>
            </a:endParaRPr>
          </a:p>
          <a:p>
            <a:pPr marL="179388" indent="539750" algn="just">
              <a:lnSpc>
                <a:spcPct val="120000"/>
              </a:lnSpc>
              <a:spcBef>
                <a:spcPts val="0"/>
              </a:spcBef>
              <a:buNone/>
            </a:pPr>
            <a:r>
              <a:rPr lang="ru-RU" dirty="0" err="1" smtClean="0">
                <a:solidFill>
                  <a:srgbClr val="002060"/>
                </a:solidFill>
                <a:latin typeface="Times New Roman" panose="02020603050405020304" pitchFamily="18" charset="0"/>
                <a:cs typeface="Times New Roman" panose="02020603050405020304" pitchFamily="18" charset="0"/>
              </a:rPr>
              <a:t>Ветспециалисты</a:t>
            </a:r>
            <a:r>
              <a:rPr lang="ru-RU" dirty="0" smtClean="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наделены Законом "О ветеринарном деле" и Ветеринарным уставом, </a:t>
            </a:r>
            <a:r>
              <a:rPr lang="ru-RU" dirty="0" smtClean="0">
                <a:solidFill>
                  <a:srgbClr val="002060"/>
                </a:solidFill>
                <a:latin typeface="Times New Roman" panose="02020603050405020304" pitchFamily="18" charset="0"/>
                <a:cs typeface="Times New Roman" panose="02020603050405020304" pitchFamily="18" charset="0"/>
              </a:rPr>
              <a:t>определенными </a:t>
            </a:r>
            <a:r>
              <a:rPr lang="ru-RU" dirty="0">
                <a:solidFill>
                  <a:srgbClr val="002060"/>
                </a:solidFill>
                <a:latin typeface="Times New Roman" panose="02020603050405020304" pitchFamily="18" charset="0"/>
                <a:cs typeface="Times New Roman" panose="02020603050405020304" pitchFamily="18" charset="0"/>
              </a:rPr>
              <a:t>правами. </a:t>
            </a:r>
            <a:endParaRPr lang="ru-RU" dirty="0" smtClean="0">
              <a:solidFill>
                <a:srgbClr val="002060"/>
              </a:solidFill>
              <a:latin typeface="Times New Roman" panose="02020603050405020304" pitchFamily="18" charset="0"/>
              <a:cs typeface="Times New Roman" panose="02020603050405020304" pitchFamily="18" charset="0"/>
            </a:endParaRPr>
          </a:p>
          <a:p>
            <a:pPr marL="179388" indent="539750" algn="just">
              <a:lnSpc>
                <a:spcPct val="120000"/>
              </a:lnSpc>
              <a:spcBef>
                <a:spcPts val="0"/>
              </a:spcBef>
              <a:buNone/>
            </a:pPr>
            <a:r>
              <a:rPr lang="ru-RU" b="1" dirty="0">
                <a:solidFill>
                  <a:srgbClr val="002060"/>
                </a:solidFill>
                <a:latin typeface="Times New Roman" panose="02020603050405020304" pitchFamily="18" charset="0"/>
                <a:cs typeface="Times New Roman" panose="02020603050405020304" pitchFamily="18" charset="0"/>
              </a:rPr>
              <a:t>В хозяйствах </a:t>
            </a:r>
            <a:r>
              <a:rPr lang="ru-RU" dirty="0">
                <a:solidFill>
                  <a:srgbClr val="002060"/>
                </a:solidFill>
                <a:latin typeface="Times New Roman" panose="02020603050405020304" pitchFamily="18" charset="0"/>
                <a:cs typeface="Times New Roman" panose="02020603050405020304" pitchFamily="18" charset="0"/>
              </a:rPr>
              <a:t>- это может быть устранение недостатков содержания и использования животных (очистка и дезинфекция помещений, территорий и других объектов); запрещение ввода и вывода животных, в том числе птицы; вывоза сырья, фуража; запрещение заготовок скота, птицы, продуктов и сырья; закрытие пастбищ, водоемов или запрещение использования их на определенный срок; проведение специальных профилактических или вынужденных ветеринарно-санитарных мероприятий, включая </a:t>
            </a:r>
            <a:r>
              <a:rPr lang="ru-RU" dirty="0" err="1">
                <a:solidFill>
                  <a:srgbClr val="002060"/>
                </a:solidFill>
                <a:latin typeface="Times New Roman" panose="02020603050405020304" pitchFamily="18" charset="0"/>
                <a:cs typeface="Times New Roman" panose="02020603050405020304" pitchFamily="18" charset="0"/>
              </a:rPr>
              <a:t>карантинирование</a:t>
            </a:r>
            <a:r>
              <a:rPr lang="ru-RU" dirty="0">
                <a:solidFill>
                  <a:srgbClr val="002060"/>
                </a:solidFill>
                <a:latin typeface="Times New Roman" panose="02020603050405020304" pitchFamily="18" charset="0"/>
                <a:cs typeface="Times New Roman" panose="02020603050405020304" pitchFamily="18" charset="0"/>
              </a:rPr>
              <a:t> хозяйств; меры по охране природы.</a:t>
            </a:r>
          </a:p>
        </p:txBody>
      </p:sp>
    </p:spTree>
    <p:extLst>
      <p:ext uri="{BB962C8B-B14F-4D97-AF65-F5344CB8AC3E}">
        <p14:creationId xmlns:p14="http://schemas.microsoft.com/office/powerpoint/2010/main" val="36987209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2413"/>
            <a:ext cx="8229600" cy="6768752"/>
          </a:xfrm>
        </p:spPr>
        <p:txBody>
          <a:bodyPr>
            <a:normAutofit fontScale="70000" lnSpcReduction="20000"/>
          </a:bodyPr>
          <a:lstStyle/>
          <a:p>
            <a:pPr marL="179388" indent="539750" algn="just">
              <a:lnSpc>
                <a:spcPct val="120000"/>
              </a:lnSpc>
              <a:spcBef>
                <a:spcPts val="0"/>
              </a:spcBef>
              <a:buNone/>
            </a:pPr>
            <a:r>
              <a:rPr lang="ru-RU" sz="3400" b="1" dirty="0">
                <a:solidFill>
                  <a:srgbClr val="002060"/>
                </a:solidFill>
                <a:latin typeface="Times New Roman" panose="02020603050405020304" pitchFamily="18" charset="0"/>
                <a:cs typeface="Times New Roman" panose="02020603050405020304" pitchFamily="18" charset="0"/>
              </a:rPr>
              <a:t>На транспорте </a:t>
            </a:r>
            <a:r>
              <a:rPr lang="ru-RU" sz="3400" dirty="0">
                <a:solidFill>
                  <a:srgbClr val="002060"/>
                </a:solidFill>
                <a:latin typeface="Times New Roman" panose="02020603050405020304" pitchFamily="18" charset="0"/>
                <a:cs typeface="Times New Roman" panose="02020603050405020304" pitchFamily="18" charset="0"/>
              </a:rPr>
              <a:t>может вводиться запрещение перевозки животных, продуктов и сырья животного происхождения; удаление животных, заболевших в пути следования; дезинфекция и очистка транспортных средств; временное закрытие станций установление объездных путей</a:t>
            </a:r>
            <a:r>
              <a:rPr lang="ru-RU" sz="3400" dirty="0" smtClean="0">
                <a:solidFill>
                  <a:srgbClr val="002060"/>
                </a:solidFill>
                <a:latin typeface="Times New Roman" panose="02020603050405020304" pitchFamily="18" charset="0"/>
                <a:cs typeface="Times New Roman" panose="02020603050405020304" pitchFamily="18" charset="0"/>
              </a:rPr>
              <a:t>.</a:t>
            </a:r>
          </a:p>
          <a:p>
            <a:pPr marL="179388" indent="539750" algn="just">
              <a:lnSpc>
                <a:spcPct val="120000"/>
              </a:lnSpc>
              <a:spcBef>
                <a:spcPts val="0"/>
              </a:spcBef>
              <a:buNone/>
            </a:pPr>
            <a:r>
              <a:rPr lang="ru-RU" sz="3400" b="1" dirty="0" smtClean="0">
                <a:solidFill>
                  <a:srgbClr val="002060"/>
                </a:solidFill>
                <a:latin typeface="Times New Roman" panose="02020603050405020304" pitchFamily="18" charset="0"/>
                <a:cs typeface="Times New Roman" panose="02020603050405020304" pitchFamily="18" charset="0"/>
              </a:rPr>
              <a:t>В молочной промышленности </a:t>
            </a:r>
            <a:r>
              <a:rPr lang="ru-RU" sz="3400" dirty="0" smtClean="0">
                <a:solidFill>
                  <a:srgbClr val="002060"/>
                </a:solidFill>
                <a:latin typeface="Times New Roman" panose="02020603050405020304" pitchFamily="18" charset="0"/>
                <a:cs typeface="Times New Roman" panose="02020603050405020304" pitchFamily="18" charset="0"/>
              </a:rPr>
              <a:t>по результатам надзора может производиться браковка негодной и обеззараживание условно годной продукции; санитарно-дезинфекционные меры; приостановка производственных процессов; закрытие цехов, предприятий.</a:t>
            </a:r>
          </a:p>
          <a:p>
            <a:pPr marL="179388" indent="539750" algn="just">
              <a:lnSpc>
                <a:spcPct val="120000"/>
              </a:lnSpc>
              <a:spcBef>
                <a:spcPts val="0"/>
              </a:spcBef>
              <a:buNone/>
            </a:pPr>
            <a:r>
              <a:rPr lang="ru-RU" sz="3400" b="1" dirty="0">
                <a:solidFill>
                  <a:srgbClr val="002060"/>
                </a:solidFill>
                <a:latin typeface="Times New Roman" panose="02020603050405020304" pitchFamily="18" charset="0"/>
                <a:cs typeface="Times New Roman" panose="02020603050405020304" pitchFamily="18" charset="0"/>
              </a:rPr>
              <a:t> В мясоперерабатывающей и сырьевой промышленности</a:t>
            </a:r>
            <a:r>
              <a:rPr lang="ru-RU" sz="3400" dirty="0">
                <a:solidFill>
                  <a:srgbClr val="002060"/>
                </a:solidFill>
                <a:latin typeface="Times New Roman" panose="02020603050405020304" pitchFamily="18" charset="0"/>
                <a:cs typeface="Times New Roman" panose="02020603050405020304" pitchFamily="18" charset="0"/>
              </a:rPr>
              <a:t> из результатов надзора возможно запрещение убоя больных животных; браковка туш или же их частей и отдельных органов; обеззараживание условно годной продукции убоя; изъятие (конфискация) зараженных продуктов и сырья; санитарно-дезинфекционные мероприятия; приостановка производственных процессов; временное закрытие цехов, предприятий.</a:t>
            </a:r>
            <a:endParaRPr lang="ru-RU" sz="3400" dirty="0" smtClean="0">
              <a:solidFill>
                <a:srgbClr val="002060"/>
              </a:solidFill>
              <a:latin typeface="Times New Roman" panose="02020603050405020304" pitchFamily="18" charset="0"/>
              <a:cs typeface="Times New Roman" panose="02020603050405020304" pitchFamily="18" charset="0"/>
            </a:endParaRPr>
          </a:p>
          <a:p>
            <a:pPr marL="179388" indent="539750" algn="just">
              <a:lnSpc>
                <a:spcPct val="120000"/>
              </a:lnSpc>
              <a:spcBef>
                <a:spcPts val="0"/>
              </a:spcBef>
              <a:buNone/>
            </a:pP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3810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832648"/>
          </a:xfrm>
        </p:spPr>
        <p:txBody>
          <a:bodyPr>
            <a:normAutofit fontScale="85000" lnSpcReduction="20000"/>
          </a:bodyPr>
          <a:lstStyle/>
          <a:p>
            <a:pPr algn="just">
              <a:lnSpc>
                <a:spcPct val="120000"/>
              </a:lnSpc>
              <a:spcBef>
                <a:spcPts val="0"/>
              </a:spcBef>
              <a:buNone/>
            </a:pPr>
            <a:r>
              <a:rPr lang="ru-RU" dirty="0" smtClean="0">
                <a:solidFill>
                  <a:schemeClr val="tx2">
                    <a:lumMod val="75000"/>
                  </a:schemeClr>
                </a:solidFill>
                <a:latin typeface="Times New Roman" panose="02020603050405020304" pitchFamily="18" charset="0"/>
                <a:cs typeface="Times New Roman" panose="02020603050405020304" pitchFamily="18" charset="0"/>
              </a:rPr>
              <a:t>       </a:t>
            </a:r>
            <a:r>
              <a:rPr lang="ru-RU" b="1" dirty="0" smtClean="0">
                <a:solidFill>
                  <a:schemeClr val="tx2">
                    <a:lumMod val="75000"/>
                  </a:schemeClr>
                </a:solidFill>
                <a:latin typeface="Times New Roman" panose="02020603050405020304" pitchFamily="18" charset="0"/>
                <a:cs typeface="Times New Roman" panose="02020603050405020304" pitchFamily="18" charset="0"/>
              </a:rPr>
              <a:t>На </a:t>
            </a:r>
            <a:r>
              <a:rPr lang="ru-RU" b="1" dirty="0">
                <a:solidFill>
                  <a:schemeClr val="tx2">
                    <a:lumMod val="75000"/>
                  </a:schemeClr>
                </a:solidFill>
                <a:latin typeface="Times New Roman" panose="02020603050405020304" pitchFamily="18" charset="0"/>
                <a:cs typeface="Times New Roman" panose="02020603050405020304" pitchFamily="18" charset="0"/>
              </a:rPr>
              <a:t>рынках </a:t>
            </a:r>
            <a:r>
              <a:rPr lang="ru-RU" dirty="0">
                <a:solidFill>
                  <a:schemeClr val="tx2">
                    <a:lumMod val="75000"/>
                  </a:schemeClr>
                </a:solidFill>
                <a:latin typeface="Times New Roman" panose="02020603050405020304" pitchFamily="18" charset="0"/>
                <a:cs typeface="Times New Roman" panose="02020603050405020304" pitchFamily="18" charset="0"/>
              </a:rPr>
              <a:t>представители надзора вправе произвести браковку и конфискацию мясных туш, их частей или отдельных органов; обезвреживание условно-годной продукции; запрещение торговли скотом, птицей, сырьем или готовыми продуктами животноводства; санитарно- дезинфекционные мероприятия; временное закрытие рынка.</a:t>
            </a:r>
          </a:p>
          <a:p>
            <a:pPr algn="just">
              <a:lnSpc>
                <a:spcPct val="120000"/>
              </a:lnSpc>
              <a:spcBef>
                <a:spcPts val="0"/>
              </a:spcBef>
              <a:buNone/>
            </a:pPr>
            <a:r>
              <a:rPr lang="ru-RU" dirty="0" smtClean="0">
                <a:solidFill>
                  <a:schemeClr val="tx2">
                    <a:lumMod val="75000"/>
                  </a:schemeClr>
                </a:solidFill>
                <a:latin typeface="Times New Roman" panose="02020603050405020304" pitchFamily="18" charset="0"/>
                <a:cs typeface="Times New Roman" panose="02020603050405020304" pitchFamily="18" charset="0"/>
              </a:rPr>
              <a:t>        </a:t>
            </a:r>
            <a:r>
              <a:rPr lang="ru-RU" b="1" dirty="0" smtClean="0">
                <a:solidFill>
                  <a:schemeClr val="tx2">
                    <a:lumMod val="75000"/>
                  </a:schemeClr>
                </a:solidFill>
                <a:latin typeface="Times New Roman" panose="02020603050405020304" pitchFamily="18" charset="0"/>
                <a:cs typeface="Times New Roman" panose="02020603050405020304" pitchFamily="18" charset="0"/>
              </a:rPr>
              <a:t>На </a:t>
            </a:r>
            <a:r>
              <a:rPr lang="ru-RU" b="1" dirty="0">
                <a:solidFill>
                  <a:schemeClr val="tx2">
                    <a:lumMod val="75000"/>
                  </a:schemeClr>
                </a:solidFill>
                <a:latin typeface="Times New Roman" panose="02020603050405020304" pitchFamily="18" charset="0"/>
                <a:cs typeface="Times New Roman" panose="02020603050405020304" pitchFamily="18" charset="0"/>
              </a:rPr>
              <a:t>пограничных контрольных ветеринарных пунктах </a:t>
            </a:r>
            <a:r>
              <a:rPr lang="ru-RU" dirty="0">
                <a:solidFill>
                  <a:schemeClr val="tx2">
                    <a:lumMod val="75000"/>
                  </a:schemeClr>
                </a:solidFill>
                <a:latin typeface="Times New Roman" panose="02020603050405020304" pitchFamily="18" charset="0"/>
                <a:cs typeface="Times New Roman" panose="02020603050405020304" pitchFamily="18" charset="0"/>
              </a:rPr>
              <a:t>надзорные органы могут проводить изоляцию больных животных, конфискацию сырья животного происхождения, прекращение экспортно-импортных операций (закрытие границы) и др.</a:t>
            </a:r>
          </a:p>
        </p:txBody>
      </p:sp>
    </p:spTree>
    <p:extLst>
      <p:ext uri="{BB962C8B-B14F-4D97-AF65-F5344CB8AC3E}">
        <p14:creationId xmlns:p14="http://schemas.microsoft.com/office/powerpoint/2010/main" val="1030010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pPr lvl="0">
              <a:buNone/>
            </a:pPr>
            <a:r>
              <a:rPr lang="ru-RU" b="1" dirty="0" smtClean="0">
                <a:solidFill>
                  <a:schemeClr val="tx2">
                    <a:lumMod val="75000"/>
                  </a:schemeClr>
                </a:solidFill>
              </a:rPr>
              <a:t>1. Краткая </a:t>
            </a:r>
            <a:r>
              <a:rPr lang="ru-RU" b="1" dirty="0">
                <a:solidFill>
                  <a:schemeClr val="tx2">
                    <a:lumMod val="75000"/>
                  </a:schemeClr>
                </a:solidFill>
              </a:rPr>
              <a:t>историческая справка об организации производственного ветеринарного контроля на мясоперерабатывающих предприятиях.</a:t>
            </a:r>
          </a:p>
          <a:p>
            <a:pPr lvl="0">
              <a:buNone/>
            </a:pPr>
            <a:r>
              <a:rPr lang="ru-RU" b="1" dirty="0" smtClean="0">
                <a:solidFill>
                  <a:schemeClr val="tx2">
                    <a:lumMod val="75000"/>
                  </a:schemeClr>
                </a:solidFill>
              </a:rPr>
              <a:t>2. Организация </a:t>
            </a:r>
            <a:r>
              <a:rPr lang="ru-RU" b="1" dirty="0">
                <a:solidFill>
                  <a:schemeClr val="tx2">
                    <a:lumMod val="75000"/>
                  </a:schemeClr>
                </a:solidFill>
              </a:rPr>
              <a:t>государственного контроля за соблюдением ветеринарно-санитарных норм на предприятиях по переработке сырья животного происхождения:</a:t>
            </a:r>
          </a:p>
          <a:p>
            <a:pPr>
              <a:buNone/>
            </a:pPr>
            <a:r>
              <a:rPr lang="ru-RU" b="1" dirty="0" smtClean="0">
                <a:solidFill>
                  <a:schemeClr val="tx2">
                    <a:lumMod val="75000"/>
                  </a:schemeClr>
                </a:solidFill>
              </a:rPr>
              <a:t>    - </a:t>
            </a:r>
            <a:r>
              <a:rPr lang="ru-RU" b="1" dirty="0">
                <a:solidFill>
                  <a:schemeClr val="tx2">
                    <a:lumMod val="75000"/>
                  </a:schemeClr>
                </a:solidFill>
              </a:rPr>
              <a:t>правовая база;</a:t>
            </a:r>
          </a:p>
          <a:p>
            <a:pPr>
              <a:buNone/>
            </a:pPr>
            <a:r>
              <a:rPr lang="ru-RU" b="1" dirty="0" smtClean="0">
                <a:solidFill>
                  <a:schemeClr val="tx2">
                    <a:lumMod val="75000"/>
                  </a:schemeClr>
                </a:solidFill>
              </a:rPr>
              <a:t>     - </a:t>
            </a:r>
            <a:r>
              <a:rPr lang="ru-RU" b="1" dirty="0">
                <a:solidFill>
                  <a:schemeClr val="tx2">
                    <a:lumMod val="75000"/>
                  </a:schemeClr>
                </a:solidFill>
              </a:rPr>
              <a:t>функции;</a:t>
            </a:r>
          </a:p>
          <a:p>
            <a:pPr>
              <a:buNone/>
            </a:pPr>
            <a:r>
              <a:rPr lang="ru-RU" b="1" dirty="0" smtClean="0">
                <a:solidFill>
                  <a:schemeClr val="tx2">
                    <a:lumMod val="75000"/>
                  </a:schemeClr>
                </a:solidFill>
              </a:rPr>
              <a:t>     - </a:t>
            </a:r>
            <a:r>
              <a:rPr lang="ru-RU" b="1" dirty="0">
                <a:solidFill>
                  <a:schemeClr val="tx2">
                    <a:lumMod val="75000"/>
                  </a:schemeClr>
                </a:solidFill>
              </a:rPr>
              <a:t>права и обязанности сотрудников государственной ветеринарной службы.</a:t>
            </a:r>
          </a:p>
          <a:p>
            <a:endParaRPr lang="ru-RU" dirty="0"/>
          </a:p>
        </p:txBody>
      </p:sp>
      <p:sp>
        <p:nvSpPr>
          <p:cNvPr id="4" name="TextBox 3"/>
          <p:cNvSpPr txBox="1"/>
          <p:nvPr/>
        </p:nvSpPr>
        <p:spPr>
          <a:xfrm>
            <a:off x="3347864" y="620688"/>
            <a:ext cx="1874231" cy="584775"/>
          </a:xfrm>
          <a:prstGeom prst="rect">
            <a:avLst/>
          </a:prstGeom>
          <a:noFill/>
        </p:spPr>
        <p:txBody>
          <a:bodyPr wrap="none" rtlCol="0">
            <a:spAutoFit/>
          </a:bodyPr>
          <a:lstStyle/>
          <a:p>
            <a:r>
              <a:rPr lang="ru-RU" sz="3200" b="1" dirty="0" smtClean="0">
                <a:solidFill>
                  <a:schemeClr val="tx2">
                    <a:lumMod val="75000"/>
                  </a:schemeClr>
                </a:solidFill>
              </a:rPr>
              <a:t>Вопросы:</a:t>
            </a:r>
            <a:endParaRPr lang="ru-RU" sz="3200" b="1" dirty="0">
              <a:solidFill>
                <a:schemeClr val="tx2">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268760"/>
            <a:ext cx="8640960" cy="5400600"/>
          </a:xfrm>
        </p:spPr>
        <p:txBody>
          <a:bodyPr>
            <a:normAutofit fontScale="62500" lnSpcReduction="20000"/>
          </a:bodyPr>
          <a:lstStyle/>
          <a:p>
            <a:r>
              <a:rPr lang="ru-RU" b="1" dirty="0" smtClean="0">
                <a:solidFill>
                  <a:schemeClr val="tx2">
                    <a:lumMod val="75000"/>
                  </a:schemeClr>
                </a:solidFill>
              </a:rPr>
              <a:t>Федеральные </a:t>
            </a:r>
            <a:r>
              <a:rPr lang="ru-RU" b="1" dirty="0">
                <a:solidFill>
                  <a:schemeClr val="tx2">
                    <a:lumMod val="75000"/>
                  </a:schemeClr>
                </a:solidFill>
              </a:rPr>
              <a:t>законы</a:t>
            </a:r>
            <a:endParaRPr lang="ru-RU" dirty="0">
              <a:solidFill>
                <a:schemeClr val="tx2">
                  <a:lumMod val="75000"/>
                </a:schemeClr>
              </a:solidFill>
            </a:endParaRPr>
          </a:p>
          <a:p>
            <a:r>
              <a:rPr lang="ru-RU" dirty="0">
                <a:solidFill>
                  <a:schemeClr val="tx2">
                    <a:lumMod val="75000"/>
                  </a:schemeClr>
                </a:solidFill>
              </a:rPr>
              <a:t> </a:t>
            </a:r>
          </a:p>
          <a:p>
            <a:r>
              <a:rPr lang="ru-RU" dirty="0">
                <a:solidFill>
                  <a:schemeClr val="tx2">
                    <a:lumMod val="75000"/>
                  </a:schemeClr>
                </a:solidFill>
              </a:rPr>
              <a:t>Закон Российской Федерации от 14.05.1993 г. № 4979-1 «О ветеринарии».</a:t>
            </a:r>
          </a:p>
          <a:p>
            <a:r>
              <a:rPr lang="ru-RU" dirty="0">
                <a:solidFill>
                  <a:schemeClr val="tx2">
                    <a:lumMod val="75000"/>
                  </a:schemeClr>
                </a:solidFill>
              </a:rPr>
              <a:t>Федеральный закон от 08.08.2001 г. № 128-ФЗ «О лицензировании отдельных видов деятельности».</a:t>
            </a:r>
          </a:p>
          <a:p>
            <a:r>
              <a:rPr lang="ru-RU" dirty="0">
                <a:solidFill>
                  <a:schemeClr val="tx2">
                    <a:lumMod val="75000"/>
                  </a:schemeClr>
                </a:solidFill>
              </a:rPr>
              <a:t>Федеральный закон от 10.01.2002 г. № 7-ФЗ «Об охране окружающей среды».</a:t>
            </a:r>
          </a:p>
          <a:p>
            <a:r>
              <a:rPr lang="ru-RU" dirty="0">
                <a:solidFill>
                  <a:schemeClr val="tx2">
                    <a:lumMod val="75000"/>
                  </a:schemeClr>
                </a:solidFill>
              </a:rPr>
              <a:t>Федеральный закон от 24.07.2007 г. № 209-ФЗ «О развитии малого и среднего предпринимательства в Российской Федерации».</a:t>
            </a:r>
          </a:p>
          <a:p>
            <a:r>
              <a:rPr lang="ru-RU" dirty="0">
                <a:solidFill>
                  <a:schemeClr val="tx2">
                    <a:lumMod val="75000"/>
                  </a:schemeClr>
                </a:solidFill>
              </a:rPr>
              <a:t>Федеральный закон от 12.06.2008 г. № 88-ФЗ «Технический регламент на молоко и молочную продукцию».</a:t>
            </a:r>
          </a:p>
          <a:p>
            <a:r>
              <a:rPr lang="ru-RU" dirty="0">
                <a:solidFill>
                  <a:schemeClr val="tx2">
                    <a:lumMod val="75000"/>
                  </a:schemeClr>
                </a:solidFill>
              </a:rPr>
              <a:t>Федеральный закон от 24.06.2008 г. № 90-ФЗ «Технический регламент на масложировую продукцию».</a:t>
            </a:r>
          </a:p>
          <a:p>
            <a:r>
              <a:rPr lang="ru-RU" dirty="0">
                <a:solidFill>
                  <a:schemeClr val="tx2">
                    <a:lumMod val="75000"/>
                  </a:schemeClr>
                </a:solidFill>
              </a:rPr>
              <a:t>Федеральный закон от 12.04.2010 г. № 61-ФЗ "Об обращении лекарственных средств".</a:t>
            </a:r>
          </a:p>
          <a:p>
            <a:r>
              <a:rPr lang="ru-RU" dirty="0">
                <a:solidFill>
                  <a:schemeClr val="tx2">
                    <a:lumMod val="75000"/>
                  </a:schemeClr>
                </a:solidFill>
              </a:rPr>
              <a:t>Федеральный закон от 04.05.2011 г. № 99-ФЗ «О лицензировании отдельных видов деятельности»</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264696"/>
          </a:xfrm>
        </p:spPr>
        <p:txBody>
          <a:bodyPr>
            <a:normAutofit fontScale="55000" lnSpcReduction="20000"/>
          </a:bodyPr>
          <a:lstStyle/>
          <a:p>
            <a:pPr algn="ctr">
              <a:buNone/>
            </a:pPr>
            <a:r>
              <a:rPr lang="ru-RU" b="1" dirty="0">
                <a:solidFill>
                  <a:schemeClr val="tx2">
                    <a:lumMod val="50000"/>
                  </a:schemeClr>
                </a:solidFill>
              </a:rPr>
              <a:t>Постановления и распоряжения</a:t>
            </a:r>
            <a:endParaRPr lang="ru-RU" dirty="0">
              <a:solidFill>
                <a:schemeClr val="tx2">
                  <a:lumMod val="50000"/>
                </a:schemeClr>
              </a:solidFill>
            </a:endParaRPr>
          </a:p>
          <a:p>
            <a:pPr algn="ctr">
              <a:buNone/>
            </a:pPr>
            <a:r>
              <a:rPr lang="ru-RU" b="1" dirty="0">
                <a:solidFill>
                  <a:schemeClr val="tx2">
                    <a:lumMod val="50000"/>
                  </a:schemeClr>
                </a:solidFill>
              </a:rPr>
              <a:t>Правительства Российской Федерации</a:t>
            </a:r>
            <a:endParaRPr lang="ru-RU" dirty="0">
              <a:solidFill>
                <a:schemeClr val="tx2">
                  <a:lumMod val="50000"/>
                </a:schemeClr>
              </a:solidFill>
            </a:endParaRPr>
          </a:p>
          <a:p>
            <a:pPr algn="just">
              <a:buNone/>
            </a:pPr>
            <a:r>
              <a:rPr lang="ru-RU" dirty="0">
                <a:solidFill>
                  <a:schemeClr val="tx2">
                    <a:lumMod val="50000"/>
                  </a:schemeClr>
                </a:solidFill>
              </a:rPr>
              <a:t> </a:t>
            </a:r>
          </a:p>
          <a:p>
            <a:pPr algn="just"/>
            <a:r>
              <a:rPr lang="ru-RU" sz="3600" dirty="0">
                <a:solidFill>
                  <a:schemeClr val="tx2">
                    <a:lumMod val="50000"/>
                  </a:schemeClr>
                </a:solidFill>
              </a:rPr>
              <a:t>Постановление Правительства Российской Федерации от 29.10.1992 г. № 830 «О Государственной ветеринарной службе РФ по охране территории России от заноса заразных болезней животных из иностранных государств».</a:t>
            </a:r>
          </a:p>
          <a:p>
            <a:pPr algn="just"/>
            <a:r>
              <a:rPr lang="ru-RU" sz="3600" dirty="0">
                <a:solidFill>
                  <a:schemeClr val="tx2">
                    <a:lumMod val="50000"/>
                  </a:schemeClr>
                </a:solidFill>
              </a:rPr>
              <a:t>Мероприятия по усилению охраны территории Российской Федерации от заноса заразных болезней животных из иностранных государств, утвержденные заместителем Председателя Правительства Российской Федерации (утв. Правительством РФ 23.12.1993).</a:t>
            </a:r>
          </a:p>
          <a:p>
            <a:pPr algn="just"/>
            <a:r>
              <a:rPr lang="ru-RU" sz="3600" dirty="0">
                <a:solidFill>
                  <a:schemeClr val="tx2">
                    <a:lumMod val="50000"/>
                  </a:schemeClr>
                </a:solidFill>
              </a:rPr>
              <a:t>Постановление Правительства Российской Федерации от 29.09.1997 г. № 1263 «Об утверждении Положения о проведении экспертизы некачественных и опасных продовольственного сырья и пищевых продуктов, их использовании или уничтожении».</a:t>
            </a:r>
          </a:p>
          <a:p>
            <a:pPr algn="just"/>
            <a:r>
              <a:rPr lang="ru-RU" sz="3600" dirty="0">
                <a:solidFill>
                  <a:schemeClr val="tx2">
                    <a:lumMod val="50000"/>
                  </a:schemeClr>
                </a:solidFill>
              </a:rPr>
              <a:t>Постановление Правительства Российской Федерации от 19.01.1998 г. № 55 «Об утверждении Правил продажи отдельных видов товаров, перечня товаров длительного пользования, на которые не распространяется требование покупателя о безвозмездном предоставлении ему на период ремонта или замены аналогичного товара, и перечня непродовольственных товаров надлежащего качества, не подлежащих возврату или обмену на аналогичный товар других размера, формы, габарита, фасона, расцветки или комплектации</a:t>
            </a:r>
            <a:r>
              <a:rPr lang="ru-RU" sz="3600" dirty="0" smtClean="0">
                <a:solidFill>
                  <a:schemeClr val="tx2">
                    <a:lumMod val="50000"/>
                  </a:schemeClr>
                </a:solidFill>
              </a:rPr>
              <a:t>».</a:t>
            </a:r>
            <a:endParaRPr lang="ru-RU" sz="3600" dirty="0">
              <a:solidFill>
                <a:schemeClr val="tx2">
                  <a:lumMod val="50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264696"/>
          </a:xfrm>
        </p:spPr>
        <p:txBody>
          <a:bodyPr>
            <a:normAutofit fontScale="85000" lnSpcReduction="20000"/>
          </a:bodyPr>
          <a:lstStyle/>
          <a:p>
            <a:pPr algn="ctr"/>
            <a:r>
              <a:rPr lang="ru-RU" dirty="0" smtClean="0">
                <a:solidFill>
                  <a:schemeClr val="tx2">
                    <a:lumMod val="50000"/>
                  </a:schemeClr>
                </a:solidFill>
              </a:rPr>
              <a:t>Постановление Правительства Российской Федерации от 25.12.1998 г. № 1539 «Об утверждении Положения о ввозе в Российскую Федерацию и вывозе из нее лекарственных средств и фармацевтических субстанций».</a:t>
            </a:r>
          </a:p>
          <a:p>
            <a:pPr algn="ctr"/>
            <a:r>
              <a:rPr lang="ru-RU" dirty="0" smtClean="0">
                <a:solidFill>
                  <a:schemeClr val="tx2">
                    <a:lumMod val="50000"/>
                  </a:schemeClr>
                </a:solidFill>
              </a:rPr>
              <a:t>Постановление Правительства Российской Федерации от 22.11.2000 г. № 883 «Об организации и проведении мониторинга качества, безопасности пищевых продуктов и здоровья населения».</a:t>
            </a:r>
          </a:p>
          <a:p>
            <a:pPr algn="ctr"/>
            <a:r>
              <a:rPr lang="ru-RU" dirty="0" smtClean="0">
                <a:solidFill>
                  <a:schemeClr val="tx2">
                    <a:lumMod val="50000"/>
                  </a:schemeClr>
                </a:solidFill>
              </a:rPr>
              <a:t>Постановление Правительства Российской Федерации от 21.12.2000 г. № 987 «О государственном надзоре и контроле в области обеспечения качества и безопасности пищевых продуктов».</a:t>
            </a:r>
          </a:p>
          <a:p>
            <a:pPr algn="ctr"/>
            <a:r>
              <a:rPr lang="ru-RU" dirty="0" smtClean="0">
                <a:solidFill>
                  <a:schemeClr val="tx2">
                    <a:lumMod val="50000"/>
                  </a:schemeClr>
                </a:solidFill>
              </a:rPr>
              <a:t>Постановление Правительства Российской Федерации от 21.12.2000 г. № 988 «О государственной регистрации новых пищевых продуктов, материалов и изделий».</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p:spPr>
        <p:txBody>
          <a:bodyPr>
            <a:normAutofit fontScale="77500" lnSpcReduction="20000"/>
          </a:bodyPr>
          <a:lstStyle/>
          <a:p>
            <a:pPr algn="just"/>
            <a:r>
              <a:rPr lang="ru-RU" dirty="0" smtClean="0">
                <a:solidFill>
                  <a:schemeClr val="tx2">
                    <a:lumMod val="50000"/>
                  </a:schemeClr>
                </a:solidFill>
              </a:rPr>
              <a:t>Постановление Правительства Российской Федерации от 18.01.2002 г. № 26 «О государственной регистрации кормов, полученных из </a:t>
            </a:r>
            <a:r>
              <a:rPr lang="ru-RU" dirty="0" err="1" smtClean="0">
                <a:solidFill>
                  <a:schemeClr val="tx2">
                    <a:lumMod val="50000"/>
                  </a:schemeClr>
                </a:solidFill>
              </a:rPr>
              <a:t>генно-инженерно-модифицированных</a:t>
            </a:r>
            <a:r>
              <a:rPr lang="ru-RU" dirty="0" smtClean="0">
                <a:solidFill>
                  <a:schemeClr val="tx2">
                    <a:lumMod val="50000"/>
                  </a:schemeClr>
                </a:solidFill>
              </a:rPr>
              <a:t> организмов».</a:t>
            </a:r>
          </a:p>
          <a:p>
            <a:pPr algn="just"/>
            <a:r>
              <a:rPr lang="ru-RU" dirty="0" smtClean="0">
                <a:solidFill>
                  <a:schemeClr val="tx2">
                    <a:lumMod val="50000"/>
                  </a:schemeClr>
                </a:solidFill>
              </a:rPr>
              <a:t>Постановление Правительства Российской Федерации от 24.03.2006 г. № 159 «О применении ветеринарных мер при ввозе живых животных и продукции животного происхождения на таможенную территорию Российской Федерации».</a:t>
            </a:r>
          </a:p>
          <a:p>
            <a:pPr algn="just"/>
            <a:r>
              <a:rPr lang="ru-RU" dirty="0" smtClean="0">
                <a:solidFill>
                  <a:schemeClr val="tx2">
                    <a:lumMod val="50000"/>
                  </a:schemeClr>
                </a:solidFill>
              </a:rPr>
              <a:t>Постановление Правительства Российской Федерации от 26.05.2006 г. № 310 «Об отчуждении животных и изъятии продуктов животноводства при ликвидации очагов особо опасных болезней животных».</a:t>
            </a:r>
          </a:p>
          <a:p>
            <a:pPr algn="just"/>
            <a:r>
              <a:rPr lang="ru-RU" dirty="0" smtClean="0">
                <a:solidFill>
                  <a:schemeClr val="tx2">
                    <a:lumMod val="50000"/>
                  </a:schemeClr>
                </a:solidFill>
              </a:rPr>
              <a:t>Постановление Правительства Российской Федерации от 02.02.2006 г. № 60 «Об утверждении положения о проведении социально-гигиенического мониторинга».</a:t>
            </a:r>
          </a:p>
          <a:p>
            <a:pPr>
              <a:buNone/>
            </a:pPr>
            <a:endParaRPr lang="ru-RU" dirty="0">
              <a:solidFill>
                <a:schemeClr val="tx2">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597352"/>
          </a:xfrm>
        </p:spPr>
        <p:txBody>
          <a:bodyPr>
            <a:normAutofit fontScale="62500" lnSpcReduction="20000"/>
          </a:bodyPr>
          <a:lstStyle/>
          <a:p>
            <a:pPr algn="just"/>
            <a:r>
              <a:rPr lang="ru-RU" dirty="0" smtClean="0">
                <a:solidFill>
                  <a:schemeClr val="tx2">
                    <a:lumMod val="50000"/>
                  </a:schemeClr>
                </a:solidFill>
              </a:rPr>
              <a:t>Постановление Правительства Российской Федерации от 01.11.2007 г. № 734 «О Федеральном агентстве по обустройству государственной границы Российской Федерации».</a:t>
            </a:r>
          </a:p>
          <a:p>
            <a:pPr algn="just"/>
            <a:r>
              <a:rPr lang="ru-RU" dirty="0" smtClean="0">
                <a:solidFill>
                  <a:schemeClr val="tx2">
                    <a:lumMod val="50000"/>
                  </a:schemeClr>
                </a:solidFill>
              </a:rPr>
              <a:t>Постановление Правительства Российской Федерации от 25.12.2007 г. № 930 «Об утверждении общих требований к строительству, реконструкции, оборудованию и техническому оснащению зданий, помещений и сооружений, необходимых для организации пограничного, таможенного и иных видов контроля, осуществляемого в пунктах пропуска через государственную границу Российской Федерации».</a:t>
            </a:r>
          </a:p>
          <a:p>
            <a:pPr algn="just"/>
            <a:r>
              <a:rPr lang="ru-RU" dirty="0" smtClean="0">
                <a:solidFill>
                  <a:schemeClr val="tx2">
                    <a:lumMod val="50000"/>
                  </a:schemeClr>
                </a:solidFill>
              </a:rPr>
              <a:t>Постановление Правительства Российской Федерации от 16.02.2008 г. № 94 «О видах контроля, осуществляемых в пунктах пропуска через Государственную границу Российской Федерации».</a:t>
            </a:r>
          </a:p>
          <a:p>
            <a:pPr algn="just"/>
            <a:r>
              <a:rPr lang="ru-RU" dirty="0" smtClean="0">
                <a:solidFill>
                  <a:schemeClr val="tx2">
                    <a:lumMod val="50000"/>
                  </a:schemeClr>
                </a:solidFill>
              </a:rPr>
              <a:t>Постановление Правительства Российской Федерации от 21.02.2008 г. № 109 «Об определении перечней пунктов пропуска через государственную границу Российской Федерации, специально оборудованных и предназначенных для ввоза на территорию Российской Федерации животных, продуктов животноводства и кормов, </a:t>
            </a:r>
            <a:r>
              <a:rPr lang="ru-RU" dirty="0" err="1" smtClean="0">
                <a:solidFill>
                  <a:schemeClr val="tx2">
                    <a:lumMod val="50000"/>
                  </a:schemeClr>
                </a:solidFill>
              </a:rPr>
              <a:t>подкарантинной</a:t>
            </a:r>
            <a:r>
              <a:rPr lang="ru-RU" dirty="0" smtClean="0">
                <a:solidFill>
                  <a:schemeClr val="tx2">
                    <a:lumMod val="50000"/>
                  </a:schemeClr>
                </a:solidFill>
              </a:rPr>
              <a:t> продукции (</a:t>
            </a:r>
            <a:r>
              <a:rPr lang="ru-RU" dirty="0" err="1" smtClean="0">
                <a:solidFill>
                  <a:schemeClr val="tx2">
                    <a:lumMod val="50000"/>
                  </a:schemeClr>
                </a:solidFill>
              </a:rPr>
              <a:t>подкарантинного</a:t>
            </a:r>
            <a:r>
              <a:rPr lang="ru-RU" dirty="0" smtClean="0">
                <a:solidFill>
                  <a:schemeClr val="tx2">
                    <a:lumMod val="50000"/>
                  </a:schemeClr>
                </a:solidFill>
              </a:rPr>
              <a:t> материала, </a:t>
            </a:r>
            <a:r>
              <a:rPr lang="ru-RU" dirty="0" err="1" smtClean="0">
                <a:solidFill>
                  <a:schemeClr val="tx2">
                    <a:lumMod val="50000"/>
                  </a:schemeClr>
                </a:solidFill>
              </a:rPr>
              <a:t>подкарантинного</a:t>
            </a:r>
            <a:r>
              <a:rPr lang="ru-RU" dirty="0" smtClean="0">
                <a:solidFill>
                  <a:schemeClr val="tx2">
                    <a:lumMod val="50000"/>
                  </a:schemeClr>
                </a:solidFill>
              </a:rPr>
              <a:t> груза)».</a:t>
            </a:r>
          </a:p>
          <a:p>
            <a:pPr algn="just"/>
            <a:r>
              <a:rPr lang="ru-RU" dirty="0" smtClean="0">
                <a:solidFill>
                  <a:schemeClr val="tx2">
                    <a:lumMod val="50000"/>
                  </a:schemeClr>
                </a:solidFill>
              </a:rPr>
              <a:t>Распоряжение Правительства Российской Федерации от 24.06.2008 г. № 907-р «Об утверждении перечня видов хозяйственной и иной деятельности, которые могут осуществляться в пределах пунктов пропуска через государственную границу Российской Федерации».</a:t>
            </a:r>
          </a:p>
          <a:p>
            <a:pPr algn="just">
              <a:buNone/>
            </a:pPr>
            <a:endParaRPr lang="ru-RU" dirty="0" smtClean="0">
              <a:solidFill>
                <a:schemeClr val="tx2">
                  <a:lumMod val="50000"/>
                </a:schemeClr>
              </a:solidFill>
            </a:endParaRPr>
          </a:p>
          <a:p>
            <a:pPr>
              <a:buNone/>
            </a:pPr>
            <a:endParaRPr lang="ru-RU" dirty="0">
              <a:solidFill>
                <a:schemeClr val="tx2">
                  <a:lumMod val="5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669360"/>
          </a:xfrm>
        </p:spPr>
        <p:txBody>
          <a:bodyPr>
            <a:normAutofit fontScale="77500" lnSpcReduction="20000"/>
          </a:bodyPr>
          <a:lstStyle/>
          <a:p>
            <a:pPr algn="just"/>
            <a:r>
              <a:rPr lang="ru-RU" dirty="0" smtClean="0">
                <a:solidFill>
                  <a:schemeClr val="tx2">
                    <a:lumMod val="50000"/>
                  </a:schemeClr>
                </a:solidFill>
              </a:rPr>
              <a:t>Постановление Правительства Российской Федерации от 26.06.2008 г. № 482 «Об утверждении Правил установления, открытия, функционирования (эксплуатации), реконструкции и закрытия пунктов пропуска через государственную границу Российской Федерации».</a:t>
            </a:r>
          </a:p>
          <a:p>
            <a:pPr algn="just"/>
            <a:r>
              <a:rPr lang="ru-RU" dirty="0" smtClean="0">
                <a:solidFill>
                  <a:schemeClr val="tx2">
                    <a:lumMod val="50000"/>
                  </a:schemeClr>
                </a:solidFill>
              </a:rPr>
              <a:t>Постановление Правительства Российской Федерации от 20.11.2008 г. № 872 «Об утверждении Правил осуществления контроля в пунктах пропуска через государственную границу Российской Федерации».</a:t>
            </a:r>
          </a:p>
          <a:p>
            <a:pPr algn="just"/>
            <a:r>
              <a:rPr lang="ru-RU" dirty="0" smtClean="0">
                <a:solidFill>
                  <a:schemeClr val="tx2">
                    <a:lumMod val="50000"/>
                  </a:schemeClr>
                </a:solidFill>
              </a:rPr>
              <a:t>Распоряжение Правительства Российской Федерации от 20.11.2008 г. № 1724-р «О пунктах пропуска через государственную границу Российской Федерации».</a:t>
            </a:r>
          </a:p>
          <a:p>
            <a:pPr algn="just"/>
            <a:r>
              <a:rPr lang="ru-RU" dirty="0" smtClean="0">
                <a:solidFill>
                  <a:schemeClr val="tx2">
                    <a:lumMod val="50000"/>
                  </a:schemeClr>
                </a:solidFill>
              </a:rPr>
              <a:t>Постановление Правительства Российской Федерации от 03.09.2010 г. № 674 «Об утверждении правил уничтожения недоброкачественных лекарственных средств, фальсифицированных лекарственных средств и контрафактных лекарственных средств».</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669360"/>
          </a:xfrm>
        </p:spPr>
        <p:txBody>
          <a:bodyPr>
            <a:normAutofit fontScale="77500" lnSpcReduction="20000"/>
          </a:bodyPr>
          <a:lstStyle/>
          <a:p>
            <a:pPr algn="just"/>
            <a:r>
              <a:rPr lang="ru-RU" dirty="0" smtClean="0">
                <a:solidFill>
                  <a:schemeClr val="tx2">
                    <a:lumMod val="50000"/>
                  </a:schemeClr>
                </a:solidFill>
              </a:rPr>
              <a:t>Постановление Правительства Российской Федерации от 21.11.2011 г. № 957 «Об организации лицензирования отдельных видов деятельности».</a:t>
            </a:r>
          </a:p>
          <a:p>
            <a:pPr algn="just"/>
            <a:r>
              <a:rPr lang="ru-RU" dirty="0" smtClean="0">
                <a:solidFill>
                  <a:schemeClr val="tx2">
                    <a:lumMod val="50000"/>
                  </a:schemeClr>
                </a:solidFill>
              </a:rPr>
              <a:t>Постановление Правительства Российской Федерации </a:t>
            </a:r>
            <a:r>
              <a:rPr lang="ru-RU" u="sng" dirty="0" smtClean="0">
                <a:solidFill>
                  <a:schemeClr val="tx2">
                    <a:lumMod val="50000"/>
                  </a:schemeClr>
                </a:solidFill>
                <a:hlinkClick r:id="rId2"/>
              </a:rPr>
              <a:t>от 22.12.2011 г. № 1081</a:t>
            </a:r>
            <a:r>
              <a:rPr lang="ru-RU" dirty="0" smtClean="0">
                <a:solidFill>
                  <a:schemeClr val="tx2">
                    <a:lumMod val="50000"/>
                  </a:schemeClr>
                </a:solidFill>
              </a:rPr>
              <a:t> «О лицензировании фармацевтической деятельности».</a:t>
            </a:r>
          </a:p>
          <a:p>
            <a:pPr algn="just"/>
            <a:r>
              <a:rPr lang="ru-RU" dirty="0" smtClean="0">
                <a:solidFill>
                  <a:schemeClr val="tx2">
                    <a:lumMod val="50000"/>
                  </a:schemeClr>
                </a:solidFill>
              </a:rPr>
              <a:t>Постановление Правительства Российской Федерации от 05.05.2012 г. № 467 «О подготовке и представлении докладов о лицензировании отдельных видов деятельности, показателях мониторинга эффективности лицензирования и методике его проведения"</a:t>
            </a:r>
          </a:p>
          <a:p>
            <a:pPr algn="just"/>
            <a:r>
              <a:rPr lang="ru-RU" dirty="0" smtClean="0">
                <a:solidFill>
                  <a:schemeClr val="tx2">
                    <a:lumMod val="50000"/>
                  </a:schemeClr>
                </a:solidFill>
              </a:rPr>
              <a:t>Постановление Правительства Российской Федерации от 06.07.2012 г. № 686 «Об утверждении Положения о лицензировании производства лекарственных средств».</a:t>
            </a:r>
          </a:p>
          <a:p>
            <a:pPr algn="just"/>
            <a:r>
              <a:rPr lang="ru-RU" dirty="0" smtClean="0">
                <a:solidFill>
                  <a:schemeClr val="tx2">
                    <a:lumMod val="50000"/>
                  </a:schemeClr>
                </a:solidFill>
              </a:rPr>
              <a:t>Постановление Правительства Российской Федерации от 05.06.2013 г. № 476 «О вопросах государственного контроля (надзора) и признании утратившими силу некоторых актов Правительства Российской Федерации» (вместе с «Положением о государственном ветеринарном надзоре»).</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196752"/>
            <a:ext cx="8352928" cy="3816424"/>
          </a:xfrm>
        </p:spPr>
        <p:txBody>
          <a:bodyPr>
            <a:noAutofit/>
          </a:bodyPr>
          <a:lstStyle/>
          <a:p>
            <a:pPr algn="ctr">
              <a:buNone/>
            </a:pPr>
            <a:r>
              <a:rPr lang="ru-RU" sz="2200" b="1" dirty="0">
                <a:solidFill>
                  <a:schemeClr val="tx2">
                    <a:lumMod val="75000"/>
                  </a:schemeClr>
                </a:solidFill>
              </a:rPr>
              <a:t>Нормативные </a:t>
            </a:r>
            <a:r>
              <a:rPr lang="ru-RU" sz="2200" b="1" dirty="0" smtClean="0">
                <a:solidFill>
                  <a:schemeClr val="tx2">
                    <a:lumMod val="75000"/>
                  </a:schemeClr>
                </a:solidFill>
              </a:rPr>
              <a:t>акты министерств </a:t>
            </a:r>
            <a:r>
              <a:rPr lang="ru-RU" sz="2200" b="1" dirty="0">
                <a:solidFill>
                  <a:schemeClr val="tx2">
                    <a:lumMod val="75000"/>
                  </a:schemeClr>
                </a:solidFill>
              </a:rPr>
              <a:t>и ведомств</a:t>
            </a:r>
          </a:p>
          <a:p>
            <a:pPr marL="179388" indent="-179388" algn="ctr">
              <a:buNone/>
            </a:pPr>
            <a:r>
              <a:rPr lang="ru-RU" sz="1900" b="1" dirty="0">
                <a:solidFill>
                  <a:schemeClr val="tx2">
                    <a:lumMod val="75000"/>
                  </a:schemeClr>
                </a:solidFill>
              </a:rPr>
              <a:t> </a:t>
            </a:r>
          </a:p>
          <a:p>
            <a:pPr marL="179388" indent="-179388" algn="just"/>
            <a:r>
              <a:rPr lang="ru-RU" sz="2000" b="1" dirty="0">
                <a:solidFill>
                  <a:schemeClr val="tx2">
                    <a:lumMod val="75000"/>
                  </a:schemeClr>
                </a:solidFill>
              </a:rPr>
              <a:t>Ветеринарно-санитарные правила сбора, утилизации и уничтожения биологических отходов, утвержденные Главным государственным ветеринарным инспектором Российской Федерации 04.12.1995 г. № 13-7-2/469.</a:t>
            </a:r>
          </a:p>
          <a:p>
            <a:pPr marL="179388" indent="-179388" algn="just"/>
            <a:r>
              <a:rPr lang="ru-RU" sz="2000" b="1" dirty="0">
                <a:solidFill>
                  <a:schemeClr val="tx2">
                    <a:lumMod val="75000"/>
                  </a:schemeClr>
                </a:solidFill>
              </a:rPr>
              <a:t>Приказ Минсельхозпрода РФ от 11.05.1999 г. № 359 «Об утверждении Правил по профилактике и борьбе с лейкозом крупного рогатого скота».</a:t>
            </a:r>
          </a:p>
          <a:p>
            <a:pPr marL="179388" indent="-179388" algn="just"/>
            <a:r>
              <a:rPr lang="ru-RU" sz="2000" b="1" dirty="0">
                <a:solidFill>
                  <a:schemeClr val="tx2">
                    <a:lumMod val="75000"/>
                  </a:schemeClr>
                </a:solidFill>
              </a:rPr>
              <a:t>Приказ ФПС России, МВД России, МНС России, Минсельхозпрода </a:t>
            </a:r>
            <a:r>
              <a:rPr lang="ru-RU" sz="2000" b="1" dirty="0" smtClean="0">
                <a:solidFill>
                  <a:schemeClr val="tx2">
                    <a:lumMod val="75000"/>
                  </a:schemeClr>
                </a:solidFill>
              </a:rPr>
              <a:t>России </a:t>
            </a:r>
            <a:endParaRPr lang="ru-RU" sz="2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74638"/>
            <a:ext cx="8229600" cy="6583362"/>
          </a:xfrm>
        </p:spPr>
        <p:txBody>
          <a:bodyPr>
            <a:normAutofit fontScale="77500" lnSpcReduction="20000"/>
          </a:bodyPr>
          <a:lstStyle/>
          <a:p>
            <a:pPr marL="0" indent="441325" algn="just"/>
            <a:r>
              <a:rPr lang="ru-RU" dirty="0">
                <a:solidFill>
                  <a:schemeClr val="tx2">
                    <a:lumMod val="50000"/>
                  </a:schemeClr>
                </a:solidFill>
              </a:rPr>
              <a:t>Минтранса России, Минздрава России, ГТК России, ФСБ России, ФСНП России от 28.02.2000 г. № 32/75 АП-3-34/75/60/10/79/52/77/71 «Об утверждении Положения об основах взаимодействия Федеральной пограничной службы Российской Федерации, Министерства внутренних дел Российской Федерации, Министерства Российской Федерации по налогам и сборам, Министерства сельского хозяйства и продовольствия Российской Федерации, Министерства транспорта Российской Федерации, Министерства здравоохранения Российской Федерации, Государственного таможенного комитета Российской Федерации, Федеральной службы безопасности Российской Федерации, Федеральной службы налоговой полиции Российской Федерации при пересечении государственной границы Российской Федерации транспортными средствами и перемещаемых через Государственную границу Российской Федерации товаров в морских пунктах пропуска».</a:t>
            </a:r>
          </a:p>
          <a:p>
            <a:pPr marL="0" indent="441325"/>
            <a:endParaRPr lang="ru-RU" dirty="0"/>
          </a:p>
        </p:txBody>
      </p:sp>
    </p:spTree>
    <p:extLst>
      <p:ext uri="{BB962C8B-B14F-4D97-AF65-F5344CB8AC3E}">
        <p14:creationId xmlns:p14="http://schemas.microsoft.com/office/powerpoint/2010/main" val="9565735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597352"/>
          </a:xfrm>
        </p:spPr>
        <p:txBody>
          <a:bodyPr>
            <a:normAutofit fontScale="85000" lnSpcReduction="20000"/>
          </a:bodyPr>
          <a:lstStyle/>
          <a:p>
            <a:pPr algn="just"/>
            <a:r>
              <a:rPr lang="ru-RU" dirty="0" smtClean="0">
                <a:solidFill>
                  <a:schemeClr val="tx2">
                    <a:lumMod val="75000"/>
                  </a:schemeClr>
                </a:solidFill>
              </a:rPr>
              <a:t>Приказ Министерства путей сообщения РФ от 18.06.2003 г. № 34 «Об утверждении правил перевозок железнодорожным транспортом грузов, подконтрольных </a:t>
            </a:r>
            <a:r>
              <a:rPr lang="ru-RU" dirty="0" err="1" smtClean="0">
                <a:solidFill>
                  <a:schemeClr val="tx2">
                    <a:lumMod val="75000"/>
                  </a:schemeClr>
                </a:solidFill>
              </a:rPr>
              <a:t>госветнадзору</a:t>
            </a:r>
            <a:r>
              <a:rPr lang="ru-RU" dirty="0" smtClean="0">
                <a:solidFill>
                  <a:schemeClr val="tx2">
                    <a:lumMod val="75000"/>
                  </a:schemeClr>
                </a:solidFill>
              </a:rPr>
              <a:t>».</a:t>
            </a:r>
          </a:p>
          <a:p>
            <a:pPr algn="just"/>
            <a:r>
              <a:rPr lang="ru-RU" dirty="0" smtClean="0">
                <a:solidFill>
                  <a:schemeClr val="tx2">
                    <a:lumMod val="75000"/>
                  </a:schemeClr>
                </a:solidFill>
              </a:rPr>
              <a:t>Приказ Министерства путей сообщения РФ от 18.06.2003 г. № 35 «Об утверждении правил перевозок железнодорожным транспортом животных».</a:t>
            </a:r>
          </a:p>
          <a:p>
            <a:pPr algn="just"/>
            <a:r>
              <a:rPr lang="ru-RU" dirty="0" smtClean="0">
                <a:solidFill>
                  <a:schemeClr val="tx2">
                    <a:lumMod val="75000"/>
                  </a:schemeClr>
                </a:solidFill>
              </a:rPr>
              <a:t>Приказ Министерства сельского хозяйства РФ от 01.04.2005 г. № 48 «Об утверждении правил государственной регистрации лекарственных средств для животных и кормовых добавок».</a:t>
            </a:r>
          </a:p>
          <a:p>
            <a:pPr algn="just"/>
            <a:r>
              <a:rPr lang="ru-RU" dirty="0" smtClean="0">
                <a:solidFill>
                  <a:schemeClr val="tx2">
                    <a:lumMod val="75000"/>
                  </a:schemeClr>
                </a:solidFill>
              </a:rPr>
              <a:t>Приказ Министерства сельского хозяйства РФ от 17.05.2005 г. № 81 «Об утверждении Перечня карантинных и особо опасных болезней животных».</a:t>
            </a:r>
          </a:p>
          <a:p>
            <a:pPr algn="just"/>
            <a:r>
              <a:rPr lang="ru-RU" dirty="0" smtClean="0">
                <a:solidFill>
                  <a:schemeClr val="tx2">
                    <a:lumMod val="75000"/>
                  </a:schemeClr>
                </a:solidFill>
              </a:rPr>
              <a:t>Приказ Министерства сельского хозяйства РФ от 27.03.2006 г. № 90 «Об утверждении Правил по борьбе с гриппом птиц».</a:t>
            </a:r>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05272"/>
            <a:ext cx="8229600" cy="6552728"/>
          </a:xfrm>
        </p:spPr>
        <p:txBody>
          <a:bodyPr>
            <a:normAutofit fontScale="85000" lnSpcReduction="20000"/>
          </a:bodyPr>
          <a:lstStyle/>
          <a:p>
            <a:pPr marL="514350" indent="-514350" algn="ctr">
              <a:lnSpc>
                <a:spcPct val="120000"/>
              </a:lnSpc>
              <a:spcBef>
                <a:spcPts val="0"/>
              </a:spcBef>
              <a:buAutoNum type="arabicPeriod"/>
            </a:pPr>
            <a:r>
              <a:rPr lang="ru-RU" b="1" dirty="0" smtClean="0">
                <a:solidFill>
                  <a:schemeClr val="tx2">
                    <a:lumMod val="75000"/>
                  </a:schemeClr>
                </a:solidFill>
                <a:latin typeface="Times New Roman" panose="02020603050405020304" pitchFamily="18" charset="0"/>
                <a:cs typeface="Times New Roman" panose="02020603050405020304" pitchFamily="18" charset="0"/>
              </a:rPr>
              <a:t>Краткая </a:t>
            </a:r>
            <a:r>
              <a:rPr lang="ru-RU" b="1" dirty="0">
                <a:solidFill>
                  <a:schemeClr val="tx2">
                    <a:lumMod val="75000"/>
                  </a:schemeClr>
                </a:solidFill>
                <a:latin typeface="Times New Roman" panose="02020603050405020304" pitchFamily="18" charset="0"/>
                <a:cs typeface="Times New Roman" panose="02020603050405020304" pitchFamily="18" charset="0"/>
              </a:rPr>
              <a:t>историческая </a:t>
            </a:r>
            <a:r>
              <a:rPr lang="ru-RU" b="1" dirty="0" smtClean="0">
                <a:solidFill>
                  <a:schemeClr val="tx2">
                    <a:lumMod val="75000"/>
                  </a:schemeClr>
                </a:solidFill>
                <a:latin typeface="Times New Roman" panose="02020603050405020304" pitchFamily="18" charset="0"/>
                <a:cs typeface="Times New Roman" panose="02020603050405020304" pitchFamily="18" charset="0"/>
              </a:rPr>
              <a:t>справка</a:t>
            </a:r>
          </a:p>
          <a:p>
            <a:pPr marL="0" indent="538163" algn="just">
              <a:lnSpc>
                <a:spcPct val="120000"/>
              </a:lnSpc>
              <a:spcBef>
                <a:spcPts val="0"/>
              </a:spcBef>
              <a:buNone/>
            </a:pPr>
            <a:r>
              <a:rPr lang="ru-RU" b="1" dirty="0" smtClean="0">
                <a:solidFill>
                  <a:srgbClr val="002060"/>
                </a:solidFill>
                <a:latin typeface="Times New Roman" panose="02020603050405020304" pitchFamily="18" charset="0"/>
                <a:cs typeface="Times New Roman" panose="02020603050405020304" pitchFamily="18" charset="0"/>
              </a:rPr>
              <a:t> </a:t>
            </a:r>
            <a:r>
              <a:rPr lang="ru-RU" dirty="0" smtClean="0">
                <a:solidFill>
                  <a:srgbClr val="002060"/>
                </a:solidFill>
                <a:latin typeface="Times New Roman" panose="02020603050405020304" pitchFamily="18" charset="0"/>
                <a:cs typeface="Times New Roman" panose="02020603050405020304" pitchFamily="18" charset="0"/>
              </a:rPr>
              <a:t>Изучение </a:t>
            </a:r>
            <a:r>
              <a:rPr lang="ru-RU" dirty="0">
                <a:solidFill>
                  <a:srgbClr val="002060"/>
                </a:solidFill>
                <a:latin typeface="Times New Roman" panose="02020603050405020304" pitchFamily="18" charset="0"/>
                <a:cs typeface="Times New Roman" panose="02020603050405020304" pitchFamily="18" charset="0"/>
              </a:rPr>
              <a:t>исторических документов показывает, что в Российской империи с 1649 по 1682 гг. имелись указания, каса­ющиеся только падежа скота. </a:t>
            </a:r>
            <a:r>
              <a:rPr lang="ru-RU" b="1" dirty="0">
                <a:solidFill>
                  <a:srgbClr val="002060"/>
                </a:solidFill>
                <a:latin typeface="Times New Roman" panose="02020603050405020304" pitchFamily="18" charset="0"/>
                <a:cs typeface="Times New Roman" panose="02020603050405020304" pitchFamily="18" charset="0"/>
              </a:rPr>
              <a:t>Первые на­меки на ветеринарно-санитарный осмотр мяса появились в период царствования Иоанна и Петра Алексеевичей</a:t>
            </a:r>
            <a:r>
              <a:rPr lang="ru-RU" dirty="0">
                <a:solidFill>
                  <a:srgbClr val="002060"/>
                </a:solidFill>
                <a:latin typeface="Times New Roman" panose="02020603050405020304" pitchFamily="18" charset="0"/>
                <a:cs typeface="Times New Roman" panose="02020603050405020304" pitchFamily="18" charset="0"/>
              </a:rPr>
              <a:t>. В 1683 г. был издан указ, запрещавший торговать рыбой и мясом в шалашах и на скамьях.</a:t>
            </a:r>
          </a:p>
          <a:p>
            <a:pPr marL="0" indent="62071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1691 г. был издан другой указ, ка­сающийся торговли мясом, приказывающий мясникам оставшееся у них от про­дажи в «осенний и рождественский мя­соеды» мясо солить «во чанах и в </a:t>
            </a:r>
            <a:r>
              <a:rPr lang="ru-RU" dirty="0" err="1">
                <a:solidFill>
                  <a:srgbClr val="002060"/>
                </a:solidFill>
                <a:latin typeface="Times New Roman" panose="02020603050405020304" pitchFamily="18" charset="0"/>
                <a:cs typeface="Times New Roman" panose="02020603050405020304" pitchFamily="18" charset="0"/>
              </a:rPr>
              <a:t>кадях</a:t>
            </a:r>
            <a:r>
              <a:rPr lang="ru-RU" dirty="0">
                <a:solidFill>
                  <a:srgbClr val="002060"/>
                </a:solidFill>
                <a:latin typeface="Times New Roman" panose="02020603050405020304" pitchFamily="18" charset="0"/>
                <a:cs typeface="Times New Roman" panose="02020603050405020304" pitchFamily="18" charset="0"/>
              </a:rPr>
              <a:t>» и о наличии такого мяса заявлять «в </a:t>
            </a:r>
            <a:r>
              <a:rPr lang="ru-RU" dirty="0" err="1">
                <a:solidFill>
                  <a:srgbClr val="002060"/>
                </a:solidFill>
                <a:latin typeface="Times New Roman" panose="02020603050405020304" pitchFamily="18" charset="0"/>
                <a:cs typeface="Times New Roman" panose="02020603050405020304" pitchFamily="18" charset="0"/>
              </a:rPr>
              <a:t>мытне</a:t>
            </a:r>
            <a:r>
              <a:rPr lang="ru-RU" dirty="0">
                <a:solidFill>
                  <a:srgbClr val="002060"/>
                </a:solidFill>
                <a:latin typeface="Times New Roman" panose="02020603050405020304" pitchFamily="18" charset="0"/>
                <a:cs typeface="Times New Roman" panose="02020603050405020304" pitchFamily="18" charset="0"/>
              </a:rPr>
              <a:t> и записывать в книге».</a:t>
            </a:r>
          </a:p>
          <a:p>
            <a:pPr marL="0" indent="620713" algn="just">
              <a:lnSpc>
                <a:spcPct val="120000"/>
              </a:lnSpc>
              <a:spcBef>
                <a:spcPts val="0"/>
              </a:spcBef>
              <a:buNone/>
            </a:pP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560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8640960" cy="6525344"/>
          </a:xfrm>
        </p:spPr>
        <p:txBody>
          <a:bodyPr>
            <a:normAutofit fontScale="77500" lnSpcReduction="20000"/>
          </a:bodyPr>
          <a:lstStyle/>
          <a:p>
            <a:pPr algn="just"/>
            <a:r>
              <a:rPr lang="ru-RU" dirty="0" smtClean="0">
                <a:solidFill>
                  <a:schemeClr val="tx2">
                    <a:lumMod val="75000"/>
                  </a:schemeClr>
                </a:solidFill>
              </a:rPr>
              <a:t>Приказ Министерства сельского хозяйства РФ от 03.04.2006 г. № 103 «Об утверждении Ветеринарных правил содержания птиц на личных подворьях граждан и птицеводческих хозяйствах открытого типа».</a:t>
            </a:r>
          </a:p>
          <a:p>
            <a:pPr algn="just"/>
            <a:r>
              <a:rPr lang="ru-RU" dirty="0" smtClean="0">
                <a:solidFill>
                  <a:schemeClr val="tx2">
                    <a:lumMod val="75000"/>
                  </a:schemeClr>
                </a:solidFill>
              </a:rPr>
              <a:t>Приказ Министерства сельского хозяйства РФ от 03.04.2006 г. № 104 «Об утверждении ветеринарных правил содержания птиц на птицеводческих предприятиях закрытого типа (птицефабриках)».</a:t>
            </a:r>
          </a:p>
          <a:p>
            <a:pPr algn="just"/>
            <a:r>
              <a:rPr lang="ru-RU" dirty="0" smtClean="0">
                <a:solidFill>
                  <a:schemeClr val="tx2">
                    <a:lumMod val="75000"/>
                  </a:schemeClr>
                </a:solidFill>
              </a:rPr>
              <a:t>Приказ Министерства сельского хозяйства РФ от 03.04.2006 г. № 105 «Об утверждении Ветеринарных правил лабораторной диагностики гриппа А птиц».</a:t>
            </a:r>
          </a:p>
          <a:p>
            <a:pPr algn="just"/>
            <a:r>
              <a:rPr lang="ru-RU" dirty="0" smtClean="0">
                <a:solidFill>
                  <a:schemeClr val="tx2">
                    <a:lumMod val="75000"/>
                  </a:schemeClr>
                </a:solidFill>
              </a:rPr>
              <a:t>Приказ Министерства сельского хозяйства РФ от 22.06.2006 г. № 184 «Об утверждении перечня болезней, при которых допускается отчуждение животных и изъятие продуктов животноводства».</a:t>
            </a:r>
          </a:p>
          <a:p>
            <a:pPr algn="just"/>
            <a:r>
              <a:rPr lang="ru-RU" dirty="0" smtClean="0">
                <a:solidFill>
                  <a:schemeClr val="tx2">
                    <a:lumMod val="75000"/>
                  </a:schemeClr>
                </a:solidFill>
              </a:rPr>
              <a:t>Приказ Министерства сельского хозяйства РФ от 16.11.2006 г. № 422 «Об утверждении правил организации работы по выдаче ветеринарных сопроводительных документов».</a:t>
            </a:r>
          </a:p>
          <a:p>
            <a:pPr>
              <a:buNone/>
            </a:pP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640960" cy="6597352"/>
          </a:xfrm>
        </p:spPr>
        <p:txBody>
          <a:bodyPr>
            <a:normAutofit fontScale="70000" lnSpcReduction="20000"/>
          </a:bodyPr>
          <a:lstStyle/>
          <a:p>
            <a:pPr algn="just"/>
            <a:r>
              <a:rPr lang="ru-RU" dirty="0" smtClean="0">
                <a:solidFill>
                  <a:schemeClr val="tx2">
                    <a:lumMod val="75000"/>
                  </a:schemeClr>
                </a:solidFill>
              </a:rPr>
              <a:t>Приказ Министерства транспорта РФ от 28.06.2007 г. № 82 «Об утверждении Федеральных авиационных правил «Общие правила воздушных перевозок пассажиров, багажа, грузов и требования к обслуживанию пассажиров, грузоотправителей, грузополучателей».</a:t>
            </a:r>
          </a:p>
          <a:p>
            <a:pPr algn="just"/>
            <a:r>
              <a:rPr lang="ru-RU" dirty="0" smtClean="0">
                <a:solidFill>
                  <a:schemeClr val="tx2">
                    <a:lumMod val="75000"/>
                  </a:schemeClr>
                </a:solidFill>
              </a:rPr>
              <a:t>Приказ Министерства сельского хозяйства РФ от 09.07.2007 г. № 356 «Об утверждении Правил организации послеубойных исследований крупного рогатого скота» (вместе с «Правилами организации послеубойных исследований крупного рогатого скота, ввезенного из стран, неблагополучных по </a:t>
            </a:r>
            <a:r>
              <a:rPr lang="ru-RU" dirty="0" err="1" smtClean="0">
                <a:solidFill>
                  <a:schemeClr val="tx2">
                    <a:lumMod val="75000"/>
                  </a:schemeClr>
                </a:solidFill>
              </a:rPr>
              <a:t>губкообразной</a:t>
            </a:r>
            <a:r>
              <a:rPr lang="ru-RU" dirty="0" smtClean="0">
                <a:solidFill>
                  <a:schemeClr val="tx2">
                    <a:lumMod val="75000"/>
                  </a:schemeClr>
                </a:solidFill>
              </a:rPr>
              <a:t> энцефалопатии крупного рогатого скота»).</a:t>
            </a:r>
          </a:p>
          <a:p>
            <a:pPr algn="just"/>
            <a:r>
              <a:rPr lang="ru-RU" dirty="0" smtClean="0">
                <a:solidFill>
                  <a:schemeClr val="tx2">
                    <a:lumMod val="75000"/>
                  </a:schemeClr>
                </a:solidFill>
              </a:rPr>
              <a:t>Приказ Министерства сельского хозяйства РФ от 03.08.2007 г. № 383 «Об утверждении Правил организации работы по ветеринарному клеймению кожевенного, кожевенно-мехового и пушно-мехового сырья».</a:t>
            </a:r>
          </a:p>
          <a:p>
            <a:pPr algn="just"/>
            <a:r>
              <a:rPr lang="ru-RU" dirty="0" smtClean="0">
                <a:solidFill>
                  <a:schemeClr val="tx2">
                    <a:lumMod val="75000"/>
                  </a:schemeClr>
                </a:solidFill>
              </a:rPr>
              <a:t>Приказ Министерства сельского хозяйства РФ от 29.12.2007 г. № 677 «Об утверждении Правил организации ветеринарного надзора за ввозом, переработкой, хранением, перевозкой, реализацией импортного мяса и </a:t>
            </a:r>
            <a:r>
              <a:rPr lang="ru-RU" dirty="0" err="1" smtClean="0">
                <a:solidFill>
                  <a:schemeClr val="tx2">
                    <a:lumMod val="75000"/>
                  </a:schemeClr>
                </a:solidFill>
              </a:rPr>
              <a:t>мясосырья</a:t>
            </a:r>
            <a:r>
              <a:rPr lang="ru-RU" dirty="0" smtClean="0">
                <a:solidFill>
                  <a:schemeClr val="tx2">
                    <a:lumMod val="75000"/>
                  </a:schemeClr>
                </a:solidFill>
              </a:rPr>
              <a:t>».</a:t>
            </a:r>
          </a:p>
          <a:p>
            <a:pPr algn="just"/>
            <a:r>
              <a:rPr lang="ru-RU" dirty="0" smtClean="0">
                <a:solidFill>
                  <a:schemeClr val="tx2">
                    <a:lumMod val="75000"/>
                  </a:schemeClr>
                </a:solidFill>
              </a:rPr>
              <a:t>Приказ Министерства сельского хозяйства РФ от 25.03.2008 г. № 112 «О ведении единой автоматизированной системы учета бланков ветеринарных сопроводительных документов».</a:t>
            </a:r>
          </a:p>
          <a:p>
            <a:pPr>
              <a:buNone/>
            </a:pP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640960" cy="6597352"/>
          </a:xfrm>
        </p:spPr>
        <p:txBody>
          <a:bodyPr>
            <a:normAutofit fontScale="62500" lnSpcReduction="20000"/>
          </a:bodyPr>
          <a:lstStyle/>
          <a:p>
            <a:pPr algn="just"/>
            <a:r>
              <a:rPr lang="ru-RU" dirty="0" smtClean="0">
                <a:solidFill>
                  <a:schemeClr val="tx2">
                    <a:lumMod val="75000"/>
                  </a:schemeClr>
                </a:solidFill>
              </a:rPr>
              <a:t>Приказ Министерства сельского хозяйства РФ от 22.04.2008 г. № 217 «Об утверждении Порядка финансирования организации проведения противоэпизоотических мероприятий в 2008 – 2010 годах».</a:t>
            </a:r>
          </a:p>
          <a:p>
            <a:pPr algn="just"/>
            <a:r>
              <a:rPr lang="ru-RU" dirty="0" smtClean="0">
                <a:solidFill>
                  <a:schemeClr val="tx2">
                    <a:lumMod val="75000"/>
                  </a:schemeClr>
                </a:solidFill>
              </a:rPr>
              <a:t>Приказ Министерства сельского хозяйства РФ от 06.05.2008 г. № 238 «Об утверждении Инструкции по проведению государственного контроля и надзора в области ветеринарно-санитарной экспертизы некачественной и опасной продукции животного происхождения, ее использования или уничтожения».</a:t>
            </a:r>
          </a:p>
          <a:p>
            <a:pPr algn="just"/>
            <a:r>
              <a:rPr lang="ru-RU" dirty="0" smtClean="0">
                <a:solidFill>
                  <a:schemeClr val="tx2">
                    <a:lumMod val="75000"/>
                  </a:schemeClr>
                </a:solidFill>
              </a:rPr>
              <a:t>Приказ Министерства сельского хозяйства РФ от 23.06.2008 г. № 270 «Об утверждении Типовых требований к оборудованию и техническому оснащению зданий, помещений и сооружений, необходимых для организации ветеринарного контроля, осуществляемого в пунктах пропуска через государственную границу Российской Федерации».</a:t>
            </a:r>
          </a:p>
          <a:p>
            <a:pPr algn="just"/>
            <a:r>
              <a:rPr lang="ru-RU" dirty="0" smtClean="0">
                <a:solidFill>
                  <a:schemeClr val="tx2">
                    <a:lumMod val="75000"/>
                  </a:schemeClr>
                </a:solidFill>
              </a:rPr>
              <a:t>Приказ Министерства сельского хозяйства РФ от 10.09.2008 г. № 425 «Об утверждении правил организации государственного ветеринарного надзора за ввозом кормов» (вместе с «Правилами организации государственного ветеринарного надзора за ввозом на территорию Российской Федерации содержащих продукты животного происхождения кормов и кормовых добавок, а также сырья, используемого при их производстве»).</a:t>
            </a:r>
          </a:p>
          <a:p>
            <a:pPr algn="just"/>
            <a:r>
              <a:rPr lang="ru-RU" dirty="0" smtClean="0">
                <a:solidFill>
                  <a:schemeClr val="tx2">
                    <a:lumMod val="75000"/>
                  </a:schemeClr>
                </a:solidFill>
              </a:rPr>
              <a:t>Приказ Министерства сельского хозяйства РФ от 13.10.2008 г. № 462 «Об утверждении Правил ветеринарно-санитарной экспертизы морских рыб и икры».</a:t>
            </a:r>
          </a:p>
          <a:p>
            <a:pPr>
              <a:buNone/>
            </a:pP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12968" cy="6597352"/>
          </a:xfrm>
        </p:spPr>
        <p:txBody>
          <a:bodyPr>
            <a:normAutofit fontScale="70000" lnSpcReduction="20000"/>
          </a:bodyPr>
          <a:lstStyle/>
          <a:p>
            <a:pPr algn="just"/>
            <a:r>
              <a:rPr lang="ru-RU" dirty="0" smtClean="0">
                <a:solidFill>
                  <a:schemeClr val="tx2">
                    <a:lumMod val="75000"/>
                  </a:schemeClr>
                </a:solidFill>
              </a:rPr>
              <a:t>Приказ Министерства сельского хозяйства РФ от 05.11.2008 г. № 490 «Об утверждении Правил проведения лабораторных исследований в области ветеринарии».</a:t>
            </a:r>
          </a:p>
          <a:p>
            <a:pPr algn="just"/>
            <a:r>
              <a:rPr lang="ru-RU" dirty="0" smtClean="0">
                <a:solidFill>
                  <a:schemeClr val="tx2">
                    <a:lumMod val="75000"/>
                  </a:schemeClr>
                </a:solidFill>
              </a:rPr>
              <a:t>Приказ Министерства сельского хозяйства РФ от 08.07.2009 г. № 265 «Об утверждении административного регламента исполнения федеральной службой по ветеринарному и фитосанитарному надзору государственной функции по лицензированию фармацевтической деятельности в сфере обращения лекарственных средств, предназначенных для животных».</a:t>
            </a:r>
          </a:p>
          <a:p>
            <a:pPr algn="just"/>
            <a:r>
              <a:rPr lang="ru-RU" dirty="0" smtClean="0">
                <a:solidFill>
                  <a:schemeClr val="tx2">
                    <a:lumMod val="75000"/>
                  </a:schemeClr>
                </a:solidFill>
              </a:rPr>
              <a:t>Приказ Министерства сельского хозяйства РФ от 23.07.2011 г. № 129 "Об утверждении формы регистрационного удостоверения лекарственного препарата для ветеринарного применения".</a:t>
            </a:r>
          </a:p>
          <a:p>
            <a:pPr algn="just"/>
            <a:r>
              <a:rPr lang="ru-RU" dirty="0" smtClean="0">
                <a:solidFill>
                  <a:schemeClr val="tx2">
                    <a:lumMod val="75000"/>
                  </a:schemeClr>
                </a:solidFill>
              </a:rPr>
              <a:t>Ветеринарно-санитарные правила внутрихозяйственного убоя скота на мясо, утверждены Главным управлением ветеринарии Министерства сельского хозяйства СССР 16.08.1971 г.</a:t>
            </a:r>
          </a:p>
          <a:p>
            <a:pPr algn="just"/>
            <a:r>
              <a:rPr lang="ru-RU" dirty="0" smtClean="0">
                <a:solidFill>
                  <a:schemeClr val="tx2">
                    <a:lumMod val="75000"/>
                  </a:schemeClr>
                </a:solidFill>
              </a:rPr>
              <a:t>Ветеринарно-санитарные правила сбора, утилизации и уничтожения биологических отходов (утв. Минсельхозпродом РФ 04.12.1995 г. № 13-7-2/469).</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84976" cy="6597352"/>
          </a:xfrm>
        </p:spPr>
        <p:txBody>
          <a:bodyPr>
            <a:normAutofit fontScale="77500" lnSpcReduction="20000"/>
          </a:bodyPr>
          <a:lstStyle/>
          <a:p>
            <a:pPr algn="just"/>
            <a:r>
              <a:rPr lang="ru-RU" dirty="0" smtClean="0">
                <a:solidFill>
                  <a:schemeClr val="tx2">
                    <a:lumMod val="75000"/>
                  </a:schemeClr>
                </a:solidFill>
              </a:rPr>
              <a:t>Ветеринарно-санитарный осмотр продуктов убоя животных. Ветеринарные методические указания (ВМУ), утвержденные Министерством сельского хозяйства и продовольствия РФ 16.05.2000 г. № 13-7-2/2012.</a:t>
            </a:r>
          </a:p>
          <a:p>
            <a:pPr algn="just"/>
            <a:r>
              <a:rPr lang="ru-RU" dirty="0" smtClean="0">
                <a:solidFill>
                  <a:schemeClr val="tx2">
                    <a:lumMod val="75000"/>
                  </a:schemeClr>
                </a:solidFill>
              </a:rPr>
              <a:t>Инструкция о мероприятиях по предупреждению и ликвидации заболеваний животных гельминтозами (утв. Минсельхозпродом РФ 30.12.1981 г.).</a:t>
            </a:r>
          </a:p>
          <a:p>
            <a:pPr algn="just"/>
            <a:r>
              <a:rPr lang="ru-RU" dirty="0" smtClean="0">
                <a:solidFill>
                  <a:schemeClr val="tx2">
                    <a:lumMod val="75000"/>
                  </a:schemeClr>
                </a:solidFill>
              </a:rPr>
              <a:t>Инструкция о мероприятиях по предупреждению и ликвидации классической чумы свиней (утв. Главным управлением ветеринарии Минсельхоза СССР 30.03.1990 г.).</a:t>
            </a:r>
          </a:p>
          <a:p>
            <a:pPr algn="just"/>
            <a:r>
              <a:rPr lang="ru-RU" dirty="0" smtClean="0">
                <a:solidFill>
                  <a:schemeClr val="tx2">
                    <a:lumMod val="75000"/>
                  </a:schemeClr>
                </a:solidFill>
              </a:rPr>
              <a:t>Инструкция по ветеринарному клеймению мяса (утв. Министерством сельского хозяйства и продовольствия РФ 28.04.1994 г.).</a:t>
            </a:r>
          </a:p>
          <a:p>
            <a:pPr algn="just"/>
            <a:r>
              <a:rPr lang="ru-RU" dirty="0" smtClean="0">
                <a:solidFill>
                  <a:schemeClr val="tx2">
                    <a:lumMod val="75000"/>
                  </a:schemeClr>
                </a:solidFill>
              </a:rPr>
              <a:t>Положение о Подразделении государственного ветеринарного надзора на предприятиях по переработке и хранению продуктов животноводства, утвержденное Госкомсанэпиднадзором РФ 14.10.1994 г. № 13-7-2/173.</a:t>
            </a:r>
          </a:p>
          <a:p>
            <a:pPr algn="just">
              <a:buNone/>
            </a:pP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640960" cy="6408712"/>
          </a:xfrm>
        </p:spPr>
        <p:txBody>
          <a:bodyPr>
            <a:normAutofit fontScale="70000" lnSpcReduction="20000"/>
          </a:bodyPr>
          <a:lstStyle/>
          <a:p>
            <a:pPr algn="just"/>
            <a:r>
              <a:rPr lang="ru-RU" dirty="0" smtClean="0">
                <a:solidFill>
                  <a:schemeClr val="tx2">
                    <a:lumMod val="75000"/>
                  </a:schemeClr>
                </a:solidFill>
              </a:rPr>
              <a:t>Профилактика и борьба с заразными болезнями, общими для человека и животных. 2. Бруцеллез. Санитарные правила. СП 3.1.085-96. Ветеринарные правила. ВП 13.3.1302-96, утвержденные Госкомсанэпиднадзором Российской Федерации 31.05.1996 г. № 11, Минсельхозпродом Российской Федерации 18.06.1996 г. № 23.</a:t>
            </a:r>
          </a:p>
          <a:p>
            <a:pPr algn="just"/>
            <a:r>
              <a:rPr lang="ru-RU" dirty="0" smtClean="0">
                <a:solidFill>
                  <a:schemeClr val="tx2">
                    <a:lumMod val="75000"/>
                  </a:schemeClr>
                </a:solidFill>
              </a:rPr>
              <a:t>Профилактика и борьба с заразными болезнями, общими для человека и животных. 6. Сибирская язва. Санитарные правила. СП 3.1.089-96. Ветеринарные правила ВП 13.3.1320-96, утвержденные Госкомсанэпиднадзором Российской Федерации 31.05.1996 г. № 11, Минсельхозпродом Российской Федерации 18.06.1996 г. № 23.</a:t>
            </a:r>
          </a:p>
          <a:p>
            <a:pPr algn="just"/>
            <a:r>
              <a:rPr lang="ru-RU" dirty="0" smtClean="0">
                <a:solidFill>
                  <a:schemeClr val="tx2">
                    <a:lumMod val="75000"/>
                  </a:schemeClr>
                </a:solidFill>
              </a:rPr>
              <a:t>Профилактика и борьба с заразными болезнями, общими для человека и животных. 8. Лептоспироз. Санитарные правила. СП 3.1.091-96. Ветеринарные правила. ВП 13.3.1310-96, утвержденные Госкомсанэпиднадзором Российской Федерации 31.05.1996 г. № 11, Минсельхозпродом Российской Федерации 18.06.1996 г. № 23.</a:t>
            </a:r>
          </a:p>
          <a:p>
            <a:pPr algn="just"/>
            <a:r>
              <a:rPr lang="ru-RU" dirty="0" smtClean="0">
                <a:solidFill>
                  <a:schemeClr val="tx2">
                    <a:lumMod val="75000"/>
                  </a:schemeClr>
                </a:solidFill>
              </a:rPr>
              <a:t>Профилактика и борьба с заразными болезнями, общими для человека и животных. 13. Бешенство. Санитарные правила. СП 3.1.096-96. Ветеринарные правила. ВП 13.3.1103-96, утвержденные Госкомсанэпиднадзором Российской Федерации 31.05.1996 г. № 11, Минсельхозпродом Российской Федерации 18.06.1996 г. № 23.</a:t>
            </a:r>
          </a:p>
          <a:p>
            <a:pPr>
              <a:buNone/>
            </a:pPr>
            <a:endParaRPr lang="ru-RU" dirty="0" smtClean="0">
              <a:solidFill>
                <a:schemeClr val="tx2">
                  <a:lumMod val="75000"/>
                </a:schemeClr>
              </a:solidFill>
            </a:endParaRPr>
          </a:p>
          <a:p>
            <a:pPr>
              <a:buNone/>
            </a:pP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84976" cy="6336704"/>
          </a:xfrm>
        </p:spPr>
        <p:txBody>
          <a:bodyPr>
            <a:normAutofit fontScale="70000" lnSpcReduction="20000"/>
          </a:bodyPr>
          <a:lstStyle/>
          <a:p>
            <a:r>
              <a:rPr lang="ru-RU" dirty="0" smtClean="0">
                <a:solidFill>
                  <a:schemeClr val="tx2">
                    <a:lumMod val="75000"/>
                  </a:schemeClr>
                </a:solidFill>
              </a:rPr>
              <a:t>Инструкция о порядке браковки, направления на техническую утилизацию и уничтожение непригодных в пищу мяса и мясных продуктов на мясоперерабатывающих предприятиях, утверждена Главным государственным ветеринарным инспектором Российской Федерации от 10.07.1996 г. № 13-7-2/681.</a:t>
            </a:r>
          </a:p>
          <a:p>
            <a:pPr>
              <a:buNone/>
            </a:pPr>
            <a:endParaRPr lang="ru-RU" dirty="0" smtClean="0">
              <a:solidFill>
                <a:schemeClr val="tx2">
                  <a:lumMod val="75000"/>
                </a:schemeClr>
              </a:solidFill>
            </a:endParaRPr>
          </a:p>
          <a:p>
            <a:r>
              <a:rPr lang="ru-RU" dirty="0" smtClean="0">
                <a:solidFill>
                  <a:schemeClr val="tx2">
                    <a:lumMod val="75000"/>
                  </a:schemeClr>
                </a:solidFill>
              </a:rPr>
              <a:t>Постановление Госстандарта Российской Федерации от 22.01.1997 г. № 1 «О введении в действие Правил проведения сертификации ветеринарных препаратов».</a:t>
            </a:r>
          </a:p>
          <a:p>
            <a:r>
              <a:rPr lang="ru-RU" dirty="0" smtClean="0">
                <a:solidFill>
                  <a:schemeClr val="tx2">
                    <a:lumMod val="75000"/>
                  </a:schemeClr>
                </a:solidFill>
              </a:rPr>
              <a:t>Постановление Главного государственного санитарного врача РФ от 13.07.2001 г. № 18 «О введении в действие Санитарных правил - СП 1.1.1058-01» (вместе с «Санитарными правилами «Организация и проведение производственного контроля за соблюдением Санитарных правил и выполнением санитарно-противоэпидемических (профилактических) мероприятий» СП 1.1.1058-01», утвержденными Главным государственным санитарным врачом РФ 10.07.2001 г.).</a:t>
            </a:r>
          </a:p>
          <a:p>
            <a:r>
              <a:rPr lang="ru-RU" dirty="0" smtClean="0">
                <a:solidFill>
                  <a:schemeClr val="tx2">
                    <a:lumMod val="75000"/>
                  </a:schemeClr>
                </a:solidFill>
                <a:hlinkClick r:id="rId2"/>
              </a:rPr>
              <a:t> </a:t>
            </a:r>
            <a:r>
              <a:rPr lang="ru-RU" u="sng" dirty="0" smtClean="0">
                <a:solidFill>
                  <a:schemeClr val="tx2">
                    <a:lumMod val="75000"/>
                  </a:schemeClr>
                </a:solidFill>
                <a:hlinkClick r:id="rId2"/>
              </a:rPr>
              <a:t>Ветеринарно-санитарные требования к промыслу диких копытных животных (утв. Зам. начальника Главного управления ветеринарии Госагропрома СССР 15.06.1989)</a:t>
            </a:r>
            <a:endParaRPr lang="ru-RU" dirty="0" smtClean="0">
              <a:solidFill>
                <a:schemeClr val="tx2">
                  <a:lumMod val="75000"/>
                </a:schemeClr>
              </a:solidFill>
            </a:endParaRPr>
          </a:p>
          <a:p>
            <a:pPr>
              <a:buNone/>
            </a:pPr>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264696"/>
          </a:xfrm>
        </p:spPr>
        <p:txBody>
          <a:bodyPr>
            <a:normAutofit fontScale="92500" lnSpcReduction="10000"/>
          </a:bodyPr>
          <a:lstStyle/>
          <a:p>
            <a:pPr algn="just">
              <a:buNone/>
            </a:pPr>
            <a:r>
              <a:rPr lang="ru-RU" dirty="0" smtClean="0">
                <a:solidFill>
                  <a:schemeClr val="tx2">
                    <a:lumMod val="75000"/>
                  </a:schemeClr>
                </a:solidFill>
              </a:rPr>
              <a:t>Задачами </a:t>
            </a:r>
            <a:r>
              <a:rPr lang="ru-RU" dirty="0">
                <a:solidFill>
                  <a:schemeClr val="tx2">
                    <a:lumMod val="75000"/>
                  </a:schemeClr>
                </a:solidFill>
              </a:rPr>
              <a:t>ветеринарной санитарии являются:</a:t>
            </a:r>
          </a:p>
          <a:p>
            <a:pPr algn="just">
              <a:buNone/>
            </a:pPr>
            <a:r>
              <a:rPr lang="ru-RU" dirty="0">
                <a:solidFill>
                  <a:schemeClr val="tx2">
                    <a:lumMod val="75000"/>
                  </a:schemeClr>
                </a:solidFill>
              </a:rPr>
              <a:t>а) охрана от заболеваний и получение доброкачественной в санитарном отношении животноводческой продукции;</a:t>
            </a:r>
          </a:p>
          <a:p>
            <a:pPr algn="just">
              <a:buNone/>
            </a:pPr>
            <a:r>
              <a:rPr lang="ru-RU" dirty="0">
                <a:solidFill>
                  <a:schemeClr val="tx2">
                    <a:lumMod val="75000"/>
                  </a:schemeClr>
                </a:solidFill>
              </a:rPr>
              <a:t>б) организация и проведение мероприятий, направленных на охрану здоровья людей от болезней, общих для человека и животных, а также возникающих при употреблении в пищу недоброкачественных мясных, молочных и других продуктов;</a:t>
            </a:r>
          </a:p>
          <a:p>
            <a:pPr algn="just">
              <a:buNone/>
            </a:pPr>
            <a:r>
              <a:rPr lang="ru-RU" dirty="0">
                <a:solidFill>
                  <a:schemeClr val="tx2">
                    <a:lumMod val="75000"/>
                  </a:schemeClr>
                </a:solidFill>
              </a:rPr>
              <a:t>в) организация и проведение мероприятий, способствующих недопущению возникновения и распространения заразных и незаразных болезней животных.</a:t>
            </a: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696744"/>
          </a:xfrm>
        </p:spPr>
        <p:txBody>
          <a:bodyPr>
            <a:normAutofit fontScale="62500" lnSpcReduction="20000"/>
          </a:bodyPr>
          <a:lstStyle/>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России первые попытки практиче­ского применения ветеринарно-санитарного </a:t>
            </a:r>
            <a:r>
              <a:rPr lang="ru-RU" dirty="0" err="1">
                <a:solidFill>
                  <a:srgbClr val="002060"/>
                </a:solidFill>
                <a:latin typeface="Times New Roman" panose="02020603050405020304" pitchFamily="18" charset="0"/>
                <a:cs typeface="Times New Roman" panose="02020603050405020304" pitchFamily="18" charset="0"/>
              </a:rPr>
              <a:t>предубойного</a:t>
            </a:r>
            <a:r>
              <a:rPr lang="ru-RU" dirty="0">
                <a:solidFill>
                  <a:srgbClr val="002060"/>
                </a:solidFill>
                <a:latin typeface="Times New Roman" panose="02020603050405020304" pitchFamily="18" charset="0"/>
                <a:cs typeface="Times New Roman" panose="02020603050405020304" pitchFamily="18" charset="0"/>
              </a:rPr>
              <a:t> осмотра скота, а после убоя — мяса были отмечены в период царствования Петра I, которому принад­лежит инициатива организации этого дела в России.</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начале XVIII в. в России свиреп­ствовали эпизоотии среди крупного ро­гатого скота. Ввиду большого падежа, Петр I был вынужден принять меры по предупреждению распространения зараз­ных болезней. В первую очередь уделя­лось внимание наведению порядка по убою скота на мясо.</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1713 г. царь издал указ «О </a:t>
            </a:r>
            <a:r>
              <a:rPr lang="ru-RU" dirty="0" err="1">
                <a:solidFill>
                  <a:srgbClr val="002060"/>
                </a:solidFill>
                <a:latin typeface="Times New Roman" panose="02020603050405020304" pitchFamily="18" charset="0"/>
                <a:cs typeface="Times New Roman" panose="02020603050405020304" pitchFamily="18" charset="0"/>
              </a:rPr>
              <a:t>непрода­же</a:t>
            </a:r>
            <a:r>
              <a:rPr lang="ru-RU" dirty="0">
                <a:solidFill>
                  <a:srgbClr val="002060"/>
                </a:solidFill>
                <a:latin typeface="Times New Roman" panose="02020603050405020304" pitchFamily="18" charset="0"/>
                <a:cs typeface="Times New Roman" panose="02020603050405020304" pitchFamily="18" charset="0"/>
              </a:rPr>
              <a:t> худого мяса», т. е. мяса больных жи­вотных. Этот документ, по существу, по­ложил начало </a:t>
            </a:r>
            <a:r>
              <a:rPr lang="ru-RU" dirty="0" err="1">
                <a:solidFill>
                  <a:srgbClr val="002060"/>
                </a:solidFill>
                <a:latin typeface="Times New Roman" panose="02020603050405020304" pitchFamily="18" charset="0"/>
                <a:cs typeface="Times New Roman" panose="02020603050405020304" pitchFamily="18" charset="0"/>
              </a:rPr>
              <a:t>предубойному</a:t>
            </a:r>
            <a:r>
              <a:rPr lang="ru-RU" dirty="0">
                <a:solidFill>
                  <a:srgbClr val="002060"/>
                </a:solidFill>
                <a:latin typeface="Times New Roman" panose="02020603050405020304" pitchFamily="18" charset="0"/>
                <a:cs typeface="Times New Roman" panose="02020603050405020304" pitchFamily="18" charset="0"/>
              </a:rPr>
              <a:t> осмотру ско­та и осмотру мяса в местах его продажи.</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1718 г. Петр I издает указ с требова­нием, «чтоб никакой скотины и живности без свидетельства... не били», а в 1719 г. — указ, запрещающий мясникам проводить убой скота в мясных рядах, а осуществ­лять его в специально отведенных местах. Эти указы имели исключительно важное ветеринарно-санитарное значение.</a:t>
            </a:r>
          </a:p>
          <a:p>
            <a:endParaRPr lang="ru-RU" dirty="0"/>
          </a:p>
        </p:txBody>
      </p:sp>
    </p:spTree>
    <p:extLst>
      <p:ext uri="{BB962C8B-B14F-4D97-AF65-F5344CB8AC3E}">
        <p14:creationId xmlns:p14="http://schemas.microsoft.com/office/powerpoint/2010/main" val="3012694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70000" lnSpcReduction="20000"/>
          </a:bodyPr>
          <a:lstStyle/>
          <a:p>
            <a:pPr marL="0" indent="62071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1722 г. была учреждена инспекция, в которой вменялось наблюдать за мяс­никами, чтобы они в своих корыстных целях не продавали «вонючего мяса», а виновных лиц подвергать штрафу, а в случае неуплаты штрафа «тех бить бато­гами». А ежели у кого среди съестных товаров для продажи окажется «мертве­чина», таковых «преступников, вместо смерти бить кнутом, ссылать на каторгу на урочные годы». Контроль за санитар­ным качеством мяса и рыбы на рынках в это время возлагался на полицейских чинов, не имеющих специальных знаний.</a:t>
            </a:r>
          </a:p>
          <a:p>
            <a:pPr marL="0" indent="62071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Строгость этих законодательных до­кументов, граничащая с жестокостью, объясняется тем, что торговцы скотом и мясом не выполняли устанавливаемых в то время элементарных ветеринарно-санитарных требований.</a:t>
            </a:r>
          </a:p>
          <a:p>
            <a:pPr marL="0" indent="62071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Инициативы Петра I в организации боенского дела и ветнадзора продолжали развиваться. Так, указом 1728 г. было запрещено строить бойни в черте города. Для их строительства предлагалось отво­дить особые места.</a:t>
            </a:r>
          </a:p>
          <a:p>
            <a:endParaRPr lang="ru-RU" dirty="0"/>
          </a:p>
        </p:txBody>
      </p:sp>
    </p:spTree>
    <p:extLst>
      <p:ext uri="{BB962C8B-B14F-4D97-AF65-F5344CB8AC3E}">
        <p14:creationId xmlns:p14="http://schemas.microsoft.com/office/powerpoint/2010/main" val="67191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7500" lnSpcReduction="20000"/>
          </a:bodyPr>
          <a:lstStyle/>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дореволюционной России существо­вали мясоконтрольные станции. Первая такая станция была открыта в 1882 г. в Санкт-Петербурге. Тем не менее этих стан­ций было явно недостаточно. В 1900 г. их было всего 97, в 1910 г. — 277, а в 1912 г. — 301 станция. В 1925-1926 гг. их было уже 1150. Они выполняли боль­шую и весьма ответственную работу, на­правленную на охрану здоровья населе­ния, животных и птицы.</a:t>
            </a:r>
          </a:p>
          <a:p>
            <a:pPr marL="0" indent="538163" algn="just">
              <a:lnSpc>
                <a:spcPct val="120000"/>
              </a:lnSpc>
              <a:spcBef>
                <a:spcPts val="0"/>
              </a:spcBef>
              <a:buNone/>
            </a:pPr>
            <a:r>
              <a:rPr lang="ru-RU" dirty="0">
                <a:solidFill>
                  <a:srgbClr val="002060"/>
                </a:solidFill>
                <a:latin typeface="Times New Roman" panose="02020603050405020304" pitchFamily="18" charset="0"/>
                <a:cs typeface="Times New Roman" panose="02020603050405020304" pitchFamily="18" charset="0"/>
              </a:rPr>
              <a:t>В целях упорядочения боенского дела и для удовлетворения населения мясны­ми продуктами более высокого качества в 1923 г. были изданы правила откры­тия, устройства, оборудования, эксплуа­тации и осуществления </a:t>
            </a:r>
            <a:r>
              <a:rPr lang="ru-RU" dirty="0" err="1">
                <a:solidFill>
                  <a:srgbClr val="002060"/>
                </a:solidFill>
                <a:latin typeface="Times New Roman" panose="02020603050405020304" pitchFamily="18" charset="0"/>
                <a:cs typeface="Times New Roman" panose="02020603050405020304" pitchFamily="18" charset="0"/>
              </a:rPr>
              <a:t>ветсаннадзора</a:t>
            </a:r>
            <a:r>
              <a:rPr lang="ru-RU" dirty="0">
                <a:solidFill>
                  <a:srgbClr val="002060"/>
                </a:solidFill>
                <a:latin typeface="Times New Roman" panose="02020603050405020304" pitchFamily="18" charset="0"/>
                <a:cs typeface="Times New Roman" panose="02020603050405020304" pitchFamily="18" charset="0"/>
              </a:rPr>
              <a:t> на бойнях и убойных пунктах.</a:t>
            </a:r>
          </a:p>
          <a:p>
            <a:endParaRPr lang="ru-RU" dirty="0"/>
          </a:p>
        </p:txBody>
      </p:sp>
    </p:spTree>
    <p:extLst>
      <p:ext uri="{BB962C8B-B14F-4D97-AF65-F5344CB8AC3E}">
        <p14:creationId xmlns:p14="http://schemas.microsoft.com/office/powerpoint/2010/main" val="381513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052736"/>
            <a:ext cx="8496944" cy="6597352"/>
          </a:xfrm>
        </p:spPr>
        <p:txBody>
          <a:bodyPr>
            <a:normAutofit/>
          </a:bodyPr>
          <a:lstStyle/>
          <a:p>
            <a:pPr marL="0" indent="360363" algn="just">
              <a:spcBef>
                <a:spcPts val="0"/>
              </a:spcBef>
              <a:buNone/>
            </a:pPr>
            <a:r>
              <a:rPr lang="ru-RU" sz="2600" dirty="0">
                <a:solidFill>
                  <a:srgbClr val="002060"/>
                </a:solidFill>
                <a:latin typeface="Times New Roman" panose="02020603050405020304" pitchFamily="18" charset="0"/>
                <a:cs typeface="Times New Roman" panose="02020603050405020304" pitchFamily="18" charset="0"/>
              </a:rPr>
              <a:t>Ветеринарный надзор представляет собой систему </a:t>
            </a:r>
            <a:r>
              <a:rPr lang="ru-RU" sz="2600" dirty="0" smtClean="0">
                <a:solidFill>
                  <a:srgbClr val="002060"/>
                </a:solidFill>
                <a:latin typeface="Times New Roman" panose="02020603050405020304" pitchFamily="18" charset="0"/>
                <a:cs typeface="Times New Roman" panose="02020603050405020304" pitchFamily="18" charset="0"/>
              </a:rPr>
              <a:t>непрерывного или </a:t>
            </a:r>
            <a:r>
              <a:rPr lang="ru-RU" sz="2600" dirty="0">
                <a:solidFill>
                  <a:srgbClr val="002060"/>
                </a:solidFill>
                <a:latin typeface="Times New Roman" panose="02020603050405020304" pitchFamily="18" charset="0"/>
                <a:cs typeface="Times New Roman" panose="02020603050405020304" pitchFamily="18" charset="0"/>
              </a:rPr>
              <a:t>периодического контроля, осуществляемого </a:t>
            </a:r>
            <a:r>
              <a:rPr lang="ru-RU" sz="2600" dirty="0" err="1">
                <a:solidFill>
                  <a:srgbClr val="002060"/>
                </a:solidFill>
                <a:latin typeface="Times New Roman" panose="02020603050405020304" pitchFamily="18" charset="0"/>
                <a:cs typeface="Times New Roman" panose="02020603050405020304" pitchFamily="18" charset="0"/>
              </a:rPr>
              <a:t>ветспециалистами</a:t>
            </a:r>
            <a:r>
              <a:rPr lang="ru-RU" sz="2600" dirty="0">
                <a:solidFill>
                  <a:srgbClr val="002060"/>
                </a:solidFill>
                <a:latin typeface="Times New Roman" panose="02020603050405020304" pitchFamily="18" charset="0"/>
                <a:cs typeface="Times New Roman" panose="02020603050405020304" pitchFamily="18" charset="0"/>
              </a:rPr>
              <a:t> за соблюдением установленных ветеринарно-санитарных правил в различных отраслях народного хозяйства. Он как ветвь ветеринарного дела направлен на:</a:t>
            </a:r>
          </a:p>
          <a:p>
            <a:pPr algn="just">
              <a:spcBef>
                <a:spcPts val="0"/>
              </a:spcBef>
              <a:buNone/>
            </a:pPr>
            <a:r>
              <a:rPr lang="ru-RU" sz="2600" dirty="0" smtClean="0">
                <a:solidFill>
                  <a:srgbClr val="002060"/>
                </a:solidFill>
                <a:latin typeface="Times New Roman" panose="02020603050405020304" pitchFamily="18" charset="0"/>
                <a:cs typeface="Times New Roman" panose="02020603050405020304" pitchFamily="18" charset="0"/>
              </a:rPr>
              <a:t> </a:t>
            </a:r>
            <a:r>
              <a:rPr lang="ru-RU" sz="2600" dirty="0" smtClean="0">
                <a:solidFill>
                  <a:srgbClr val="002060"/>
                </a:solidFill>
                <a:latin typeface="Times New Roman" panose="02020603050405020304" pitchFamily="18" charset="0"/>
                <a:cs typeface="Times New Roman" panose="02020603050405020304" pitchFamily="18" charset="0"/>
              </a:rPr>
              <a:t>предупреждение </a:t>
            </a:r>
            <a:r>
              <a:rPr lang="ru-RU" sz="2600" dirty="0">
                <a:solidFill>
                  <a:srgbClr val="002060"/>
                </a:solidFill>
                <a:latin typeface="Times New Roman" panose="02020603050405020304" pitchFamily="18" charset="0"/>
                <a:cs typeface="Times New Roman" panose="02020603050405020304" pitchFamily="18" charset="0"/>
              </a:rPr>
              <a:t>и пресечение нарушений ветеринарно-санитарных правил и норм; выявление причин и условий возникновения и распространения заразных и массовых незаразных болезней животных;</a:t>
            </a:r>
          </a:p>
          <a:p>
            <a:pPr algn="just">
              <a:spcBef>
                <a:spcPts val="0"/>
              </a:spcBef>
            </a:pPr>
            <a:r>
              <a:rPr lang="ru-RU" sz="2600" dirty="0" smtClean="0">
                <a:solidFill>
                  <a:srgbClr val="002060"/>
                </a:solidFill>
                <a:latin typeface="Times New Roman" panose="02020603050405020304" pitchFamily="18" charset="0"/>
                <a:cs typeface="Times New Roman" panose="02020603050405020304" pitchFamily="18" charset="0"/>
              </a:rPr>
              <a:t>предотвращение </a:t>
            </a:r>
            <a:r>
              <a:rPr lang="ru-RU" sz="2600" dirty="0">
                <a:solidFill>
                  <a:srgbClr val="002060"/>
                </a:solidFill>
                <a:latin typeface="Times New Roman" panose="02020603050405020304" pitchFamily="18" charset="0"/>
                <a:cs typeface="Times New Roman" panose="02020603050405020304" pitchFamily="18" charset="0"/>
              </a:rPr>
              <a:t>последствий, вытекающих из допущенных нарушений этих правил;</a:t>
            </a:r>
          </a:p>
          <a:p>
            <a:pPr>
              <a:lnSpc>
                <a:spcPct val="120000"/>
              </a:lnSpc>
              <a:spcBef>
                <a:spcPts val="0"/>
              </a:spcBef>
              <a:buNone/>
            </a:pPr>
            <a:endParaRPr lang="ru-RU" dirty="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22474" y="37073"/>
            <a:ext cx="8955035" cy="1015663"/>
          </a:xfrm>
          <a:prstGeom prst="rect">
            <a:avLst/>
          </a:prstGeom>
          <a:noFill/>
        </p:spPr>
        <p:txBody>
          <a:bodyPr wrap="square" rtlCol="0">
            <a:spAutoFit/>
          </a:bodyPr>
          <a:lstStyle/>
          <a:p>
            <a:pPr algn="ctr"/>
            <a:r>
              <a:rPr lang="ru-RU" sz="2000" b="1" dirty="0">
                <a:solidFill>
                  <a:schemeClr val="tx2">
                    <a:lumMod val="75000"/>
                  </a:schemeClr>
                </a:solidFill>
                <a:latin typeface="Times New Roman" panose="02020603050405020304" pitchFamily="18" charset="0"/>
                <a:cs typeface="Times New Roman" panose="02020603050405020304" pitchFamily="18" charset="0"/>
              </a:rPr>
              <a:t>Организация государственного контроля за соблюдением ветеринарно-санитарных норм на предприятиях по переработке сырья животного происхождения</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967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algn="just"/>
            <a:r>
              <a:rPr lang="ru-RU" dirty="0">
                <a:solidFill>
                  <a:srgbClr val="002060"/>
                </a:solidFill>
                <a:latin typeface="Times New Roman" panose="02020603050405020304" pitchFamily="18" charset="0"/>
                <a:cs typeface="Times New Roman" panose="02020603050405020304" pitchFamily="18" charset="0"/>
              </a:rPr>
              <a:t>обеспечение выпуска продукции животного происхождения, доброкачественной в ветеринарно-санитарном отношении;</a:t>
            </a:r>
          </a:p>
          <a:p>
            <a:pPr algn="just"/>
            <a:r>
              <a:rPr lang="ru-RU" dirty="0">
                <a:solidFill>
                  <a:srgbClr val="002060"/>
                </a:solidFill>
                <a:latin typeface="Times New Roman" panose="02020603050405020304" pitchFamily="18" charset="0"/>
                <a:cs typeface="Times New Roman" panose="02020603050405020304" pitchFamily="18" charset="0"/>
              </a:rPr>
              <a:t>разработку более рациональных ветеринарно-санитарных правил, других нормативных документов для всех отраслей животноводства, транспорта, государственной границы, касающихся содержания животных, обеспечения безопасности животноводческой и другой сельскохозяйственной продукции.</a:t>
            </a:r>
          </a:p>
          <a:p>
            <a:pPr algn="just"/>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156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77500" lnSpcReduction="20000"/>
          </a:bodyPr>
          <a:lstStyle/>
          <a:p>
            <a:pPr marL="179388" indent="630238" algn="just">
              <a:lnSpc>
                <a:spcPct val="110000"/>
              </a:lnSpc>
              <a:spcBef>
                <a:spcPts val="0"/>
              </a:spcBef>
              <a:buNone/>
            </a:pPr>
            <a:endParaRPr lang="ru-RU" dirty="0" smtClean="0">
              <a:solidFill>
                <a:schemeClr val="tx2">
                  <a:lumMod val="75000"/>
                </a:schemeClr>
              </a:solidFill>
              <a:latin typeface="Times New Roman" panose="02020603050405020304" pitchFamily="18" charset="0"/>
              <a:cs typeface="Times New Roman" panose="02020603050405020304" pitchFamily="18" charset="0"/>
            </a:endParaRPr>
          </a:p>
          <a:p>
            <a:pPr marL="179388" indent="630238" algn="just">
              <a:lnSpc>
                <a:spcPct val="110000"/>
              </a:lnSpc>
              <a:spcBef>
                <a:spcPts val="0"/>
              </a:spcBef>
              <a:buNone/>
            </a:pPr>
            <a:r>
              <a:rPr lang="ru-RU" dirty="0" smtClean="0">
                <a:solidFill>
                  <a:schemeClr val="tx2">
                    <a:lumMod val="75000"/>
                  </a:schemeClr>
                </a:solidFill>
                <a:latin typeface="Times New Roman" panose="02020603050405020304" pitchFamily="18" charset="0"/>
                <a:cs typeface="Times New Roman" panose="02020603050405020304" pitchFamily="18" charset="0"/>
              </a:rPr>
              <a:t>Ветеринарно-санитарный </a:t>
            </a:r>
            <a:r>
              <a:rPr lang="ru-RU" dirty="0">
                <a:solidFill>
                  <a:schemeClr val="tx2">
                    <a:lumMod val="75000"/>
                  </a:schemeClr>
                </a:solidFill>
                <a:latin typeface="Times New Roman" panose="02020603050405020304" pitchFamily="18" charset="0"/>
                <a:cs typeface="Times New Roman" panose="02020603050405020304" pitchFamily="18" charset="0"/>
              </a:rPr>
              <a:t>надзор осуществляется сетью учреждений государственной, ведомственной и других ветслужб, находящихся в сельской местности и городах. Среди этих учреждений есть специальные, специализированные по отдельным направлениям надзора. К ним относятся - лаборатории ветеринарно-санитарной экспертизы, ветеринарно-санитарные и дезинфекционные отряды при рай- и </a:t>
            </a:r>
            <a:r>
              <a:rPr lang="ru-RU" dirty="0" err="1">
                <a:solidFill>
                  <a:schemeClr val="tx2">
                    <a:lumMod val="75000"/>
                  </a:schemeClr>
                </a:solidFill>
                <a:latin typeface="Times New Roman" panose="02020603050405020304" pitchFamily="18" charset="0"/>
                <a:cs typeface="Times New Roman" panose="02020603050405020304" pitchFamily="18" charset="0"/>
              </a:rPr>
              <a:t>горветстанциях</a:t>
            </a:r>
            <a:r>
              <a:rPr lang="ru-RU" dirty="0">
                <a:solidFill>
                  <a:schemeClr val="tx2">
                    <a:lumMod val="75000"/>
                  </a:schemeClr>
                </a:solidFill>
                <a:latin typeface="Times New Roman" panose="02020603050405020304" pitchFamily="18" charset="0"/>
                <a:cs typeface="Times New Roman" panose="02020603050405020304" pitchFamily="18" charset="0"/>
              </a:rPr>
              <a:t>, транспортные ветеринарно-санитарные участки, ветеринарно-санитарные участки на дезинфекционно-промывочных станциях и пунктах на железнодорожном транспорте, пограничные контрольные ветеринарные пункты.</a:t>
            </a:r>
          </a:p>
        </p:txBody>
      </p:sp>
    </p:spTree>
    <p:extLst>
      <p:ext uri="{BB962C8B-B14F-4D97-AF65-F5344CB8AC3E}">
        <p14:creationId xmlns:p14="http://schemas.microsoft.com/office/powerpoint/2010/main" val="3755657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3533</Words>
  <Application>Microsoft Office PowerPoint</Application>
  <PresentationFormat>Экран (4:3)</PresentationFormat>
  <Paragraphs>147</Paragraphs>
  <Slides>37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37</vt:i4>
      </vt:variant>
    </vt:vector>
  </HeadingPairs>
  <TitlesOfParts>
    <vt:vector size="41" baseType="lpstr">
      <vt:lpstr>Arial</vt:lpstr>
      <vt:lpstr>Calibri</vt:lpstr>
      <vt:lpstr>Times New Roman</vt:lpstr>
      <vt:lpstr>Тема Office</vt:lpstr>
      <vt:lpstr>Ветеринарно-санитарная служба предприятий по переработке продуктов животного происхождения.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Ветеринарно-санитарная служба предприятий по переработке продуктов животного происхождения.</dc:title>
  <dc:creator>ЕЛЕНА-СВЕТЛАКОВА</dc:creator>
  <cp:lastModifiedBy>Home</cp:lastModifiedBy>
  <cp:revision>15</cp:revision>
  <dcterms:created xsi:type="dcterms:W3CDTF">2014-09-21T08:08:51Z</dcterms:created>
  <dcterms:modified xsi:type="dcterms:W3CDTF">2023-09-13T17:42:42Z</dcterms:modified>
</cp:coreProperties>
</file>